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87" r:id="rId8"/>
    <p:sldId id="288" r:id="rId9"/>
    <p:sldId id="289" r:id="rId10"/>
    <p:sldId id="290" r:id="rId11"/>
    <p:sldId id="291" r:id="rId12"/>
    <p:sldId id="292" r:id="rId13"/>
    <p:sldId id="293" r:id="rId14"/>
    <p:sldId id="294" r:id="rId15"/>
    <p:sldId id="295"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96" r:id="rId42"/>
    <p:sldId id="297" r:id="rId43"/>
    <p:sldId id="298" r:id="rId44"/>
    <p:sldId id="299" r:id="rId45"/>
    <p:sldId id="300" r:id="rId46"/>
    <p:sldId id="301" r:id="rId47"/>
    <p:sldId id="302" r:id="rId4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E02C0B-5D50-EA45-1218-5E5E0171910D}"/>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A9E9A178-99C3-0D14-4F84-C7FFE9D608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15031B0-22E9-2A90-1837-345B60FEE743}"/>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5" name="Alt Bilgi Yer Tutucusu 4">
            <a:extLst>
              <a:ext uri="{FF2B5EF4-FFF2-40B4-BE49-F238E27FC236}">
                <a16:creationId xmlns:a16="http://schemas.microsoft.com/office/drawing/2014/main" id="{1CADCBB1-8E10-ED1D-913D-CC5D80F175C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2FC567C-305D-A538-B077-E3AF912A8C69}"/>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4186475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4D815F-313B-A60E-1AD2-157BA04009F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A6B476B6-ABEF-6711-78D4-27851C3D3E7F}"/>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4F5B269-3381-D829-D9B6-A45DC36F1436}"/>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5" name="Alt Bilgi Yer Tutucusu 4">
            <a:extLst>
              <a:ext uri="{FF2B5EF4-FFF2-40B4-BE49-F238E27FC236}">
                <a16:creationId xmlns:a16="http://schemas.microsoft.com/office/drawing/2014/main" id="{5DB636AB-E4F8-385C-0223-F5467358C7E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A3026FF-F23D-AC7A-2E71-E77193E9064E}"/>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3801103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E69D9A66-96A0-1328-99AD-3E0D9A13D7D2}"/>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527C5639-A711-8A01-013B-5821533ED00D}"/>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77C2DCA-DA8F-35C3-3C20-556184CFCCA3}"/>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5" name="Alt Bilgi Yer Tutucusu 4">
            <a:extLst>
              <a:ext uri="{FF2B5EF4-FFF2-40B4-BE49-F238E27FC236}">
                <a16:creationId xmlns:a16="http://schemas.microsoft.com/office/drawing/2014/main" id="{DB41E80D-113C-4781-FA75-D6B0196B6BB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A793730-DF42-0704-D7DD-C87FBD73E48D}"/>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1157449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5CB286-B8EB-E22F-D17E-A5BAF77A0345}"/>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E04A4D7F-9900-88C7-2553-05B2A5553F42}"/>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5F63B37-9997-DAF8-D99F-5F91E7992DA0}"/>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5" name="Alt Bilgi Yer Tutucusu 4">
            <a:extLst>
              <a:ext uri="{FF2B5EF4-FFF2-40B4-BE49-F238E27FC236}">
                <a16:creationId xmlns:a16="http://schemas.microsoft.com/office/drawing/2014/main" id="{F1CFEEFA-00B3-D1A9-B8B8-30E24FC6026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2F04F77-41A2-68E0-F179-C06E3EF0BC1D}"/>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38523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ECE5B24-8884-BB6A-7CA9-6E2752DC98D8}"/>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23CE62B5-4CBA-9013-AA80-16CEE39E5AD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B811F92-B8F5-F7C7-2171-A34674C3445E}"/>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5" name="Alt Bilgi Yer Tutucusu 4">
            <a:extLst>
              <a:ext uri="{FF2B5EF4-FFF2-40B4-BE49-F238E27FC236}">
                <a16:creationId xmlns:a16="http://schemas.microsoft.com/office/drawing/2014/main" id="{290CDCAF-985E-5DBD-28CC-2E9B49C63EB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03685B4-0581-16F7-84E1-A32C2BB23650}"/>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2316285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A82883-E480-4D2D-FC25-606EF3BBB614}"/>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65834D69-2CE9-7EBC-517B-842AB326E84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7C21448B-8BB0-438D-3BFE-4CF64F6DBB81}"/>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63701723-A85D-CA63-F078-4592C7093895}"/>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6" name="Alt Bilgi Yer Tutucusu 5">
            <a:extLst>
              <a:ext uri="{FF2B5EF4-FFF2-40B4-BE49-F238E27FC236}">
                <a16:creationId xmlns:a16="http://schemas.microsoft.com/office/drawing/2014/main" id="{AFC939F7-93E9-7EB0-B554-4EC1D58150C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D16FBEFA-7CBD-CA2F-7ECD-98E5D58B7A8D}"/>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2865066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DD067E-8C49-A31B-13FA-1D94086A67A1}"/>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F8CCB98-0BA8-AB76-0D8C-68B690C1A6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CCF744AB-28D7-8FC4-D241-A3CD34AD1095}"/>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CBFDA3D1-3851-375D-CD8E-85DF245FA5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98369639-00C3-CFA0-2D47-F83EFDE2D42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4EAC7322-7383-BE44-D8DA-56FC1D46FCA0}"/>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8" name="Alt Bilgi Yer Tutucusu 7">
            <a:extLst>
              <a:ext uri="{FF2B5EF4-FFF2-40B4-BE49-F238E27FC236}">
                <a16:creationId xmlns:a16="http://schemas.microsoft.com/office/drawing/2014/main" id="{872D5B63-5C52-D854-6C8D-6527853B3774}"/>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01C71B1B-AE04-FCAB-507F-D453E43EF8E7}"/>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256587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11B281-E628-62EC-2EB8-38EC3768C479}"/>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05630468-EE7A-D0B9-5B60-8DE146444E95}"/>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4" name="Alt Bilgi Yer Tutucusu 3">
            <a:extLst>
              <a:ext uri="{FF2B5EF4-FFF2-40B4-BE49-F238E27FC236}">
                <a16:creationId xmlns:a16="http://schemas.microsoft.com/office/drawing/2014/main" id="{AE118D7D-AEBC-F264-CB7A-0428213C7D2A}"/>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7AF95F00-0B77-7D21-1D70-56E0AB28013F}"/>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3470325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1409448D-41CA-7501-62EE-FD07DA19E67C}"/>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3" name="Alt Bilgi Yer Tutucusu 2">
            <a:extLst>
              <a:ext uri="{FF2B5EF4-FFF2-40B4-BE49-F238E27FC236}">
                <a16:creationId xmlns:a16="http://schemas.microsoft.com/office/drawing/2014/main" id="{A66F1D5E-B24E-F876-2313-B0FAEE370898}"/>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2505E488-D0D1-2E63-5CFD-FF67DD5F3DB2}"/>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1958918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5AA8B2-B53C-D0ED-F698-C8B2689993E8}"/>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A5BFC16B-D9F3-BAF5-6D73-34117FFF6B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41AF398A-6A6B-A325-6E4B-EC4FB3EFA5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29515CC-0125-7558-3823-1B679040EAC8}"/>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6" name="Alt Bilgi Yer Tutucusu 5">
            <a:extLst>
              <a:ext uri="{FF2B5EF4-FFF2-40B4-BE49-F238E27FC236}">
                <a16:creationId xmlns:a16="http://schemas.microsoft.com/office/drawing/2014/main" id="{68DE8E81-4D33-3FB9-9F22-6C623CE67C96}"/>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345EAE7-3594-8F22-70E8-8768E7834655}"/>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3155995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BDE6B6-11D1-2C90-59FC-5DAB69C50C4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DFAE5870-589F-9C1E-188A-9DC59EF85A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FEEABD38-199E-2B06-58F2-DC4B3C271A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A160D11D-256F-A212-D102-49160B162800}"/>
              </a:ext>
            </a:extLst>
          </p:cNvPr>
          <p:cNvSpPr>
            <a:spLocks noGrp="1"/>
          </p:cNvSpPr>
          <p:nvPr>
            <p:ph type="dt" sz="half" idx="10"/>
          </p:nvPr>
        </p:nvSpPr>
        <p:spPr/>
        <p:txBody>
          <a:bodyPr/>
          <a:lstStyle/>
          <a:p>
            <a:fld id="{C85FA323-A3A3-4AF4-B2F4-8D9C5FEFE00E}" type="datetimeFigureOut">
              <a:rPr lang="tr-TR" smtClean="0"/>
              <a:t>12.04.2025</a:t>
            </a:fld>
            <a:endParaRPr lang="tr-TR"/>
          </a:p>
        </p:txBody>
      </p:sp>
      <p:sp>
        <p:nvSpPr>
          <p:cNvPr id="6" name="Alt Bilgi Yer Tutucusu 5">
            <a:extLst>
              <a:ext uri="{FF2B5EF4-FFF2-40B4-BE49-F238E27FC236}">
                <a16:creationId xmlns:a16="http://schemas.microsoft.com/office/drawing/2014/main" id="{F25874E2-637C-8A1D-DD5E-9C2337DD391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F2DC0988-8573-21E4-49E5-58A86C2E6B55}"/>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2781610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20BB9B91-A878-ABF4-E536-ABBF852AE1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9797AE6-0CBF-A925-C0EB-55721D8571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0A95D2A-E658-4F31-E05E-4208B3CD0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85FA323-A3A3-4AF4-B2F4-8D9C5FEFE00E}" type="datetimeFigureOut">
              <a:rPr lang="tr-TR" smtClean="0"/>
              <a:t>12.04.2025</a:t>
            </a:fld>
            <a:endParaRPr lang="tr-TR"/>
          </a:p>
        </p:txBody>
      </p:sp>
      <p:sp>
        <p:nvSpPr>
          <p:cNvPr id="5" name="Alt Bilgi Yer Tutucusu 4">
            <a:extLst>
              <a:ext uri="{FF2B5EF4-FFF2-40B4-BE49-F238E27FC236}">
                <a16:creationId xmlns:a16="http://schemas.microsoft.com/office/drawing/2014/main" id="{2DADA705-74B3-E8EB-3120-2F93FB617F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0811982F-1E3B-1C74-3FA2-A26333F206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B9828B-0047-49B9-A16B-B9528D29B7F4}" type="slidenum">
              <a:rPr lang="tr-TR" smtClean="0"/>
              <a:t>‹#›</a:t>
            </a:fld>
            <a:endParaRPr lang="tr-TR"/>
          </a:p>
        </p:txBody>
      </p:sp>
    </p:spTree>
    <p:extLst>
      <p:ext uri="{BB962C8B-B14F-4D97-AF65-F5344CB8AC3E}">
        <p14:creationId xmlns:p14="http://schemas.microsoft.com/office/powerpoint/2010/main" val="181845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043241-67BB-E5FC-432E-E51F0E5480DB}"/>
              </a:ext>
            </a:extLst>
          </p:cNvPr>
          <p:cNvSpPr>
            <a:spLocks noGrp="1"/>
          </p:cNvSpPr>
          <p:nvPr>
            <p:ph type="ctrTitle"/>
          </p:nvPr>
        </p:nvSpPr>
        <p:spPr/>
        <p:txBody>
          <a:bodyPr/>
          <a:lstStyle/>
          <a:p>
            <a:r>
              <a:rPr lang="tr-TR" dirty="0"/>
              <a:t>BİLGİ GÜVENLİĞİ DERSİ</a:t>
            </a:r>
            <a:br>
              <a:rPr lang="tr-TR" dirty="0"/>
            </a:br>
            <a:r>
              <a:rPr lang="tr-TR" dirty="0"/>
              <a:t>3. HAFTA</a:t>
            </a:r>
          </a:p>
        </p:txBody>
      </p:sp>
      <p:sp>
        <p:nvSpPr>
          <p:cNvPr id="3" name="Alt Başlık 2">
            <a:extLst>
              <a:ext uri="{FF2B5EF4-FFF2-40B4-BE49-F238E27FC236}">
                <a16:creationId xmlns:a16="http://schemas.microsoft.com/office/drawing/2014/main" id="{C1503549-CDE5-5247-6C97-09B52566AFF2}"/>
              </a:ext>
            </a:extLst>
          </p:cNvPr>
          <p:cNvSpPr>
            <a:spLocks noGrp="1"/>
          </p:cNvSpPr>
          <p:nvPr>
            <p:ph type="subTitle" idx="1"/>
          </p:nvPr>
        </p:nvSpPr>
        <p:spPr/>
        <p:txBody>
          <a:bodyPr>
            <a:normAutofit/>
          </a:bodyPr>
          <a:lstStyle/>
          <a:p>
            <a:endParaRPr lang="tr-TR" dirty="0"/>
          </a:p>
          <a:p>
            <a:r>
              <a:rPr lang="tr-TR" dirty="0"/>
              <a:t>OSI REFERANS MODELİ</a:t>
            </a:r>
          </a:p>
          <a:p>
            <a:endParaRPr lang="tr-TR" dirty="0"/>
          </a:p>
        </p:txBody>
      </p:sp>
    </p:spTree>
    <p:extLst>
      <p:ext uri="{BB962C8B-B14F-4D97-AF65-F5344CB8AC3E}">
        <p14:creationId xmlns:p14="http://schemas.microsoft.com/office/powerpoint/2010/main" val="625817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7F523-B47D-9655-EECB-28C2721DF964}"/>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7275AFD-C342-C1E5-4903-628BCB7AF38F}"/>
              </a:ext>
            </a:extLst>
          </p:cNvPr>
          <p:cNvSpPr>
            <a:spLocks noGrp="1"/>
          </p:cNvSpPr>
          <p:nvPr>
            <p:ph type="title"/>
          </p:nvPr>
        </p:nvSpPr>
        <p:spPr>
          <a:xfrm>
            <a:off x="838200" y="365125"/>
            <a:ext cx="10515600" cy="661817"/>
          </a:xfrm>
        </p:spPr>
        <p:txBody>
          <a:bodyPr>
            <a:normAutofit fontScale="90000"/>
          </a:bodyPr>
          <a:lstStyle/>
          <a:p>
            <a:pPr algn="ctr">
              <a:lnSpc>
                <a:spcPct val="150000"/>
              </a:lnSpc>
            </a:pPr>
            <a:r>
              <a:rPr lang="tr-TR" dirty="0"/>
              <a:t>İNTERNET NASIL ÇALIŞIR?</a:t>
            </a:r>
          </a:p>
        </p:txBody>
      </p:sp>
      <p:sp>
        <p:nvSpPr>
          <p:cNvPr id="3" name="İçerik Yer Tutucusu 2">
            <a:extLst>
              <a:ext uri="{FF2B5EF4-FFF2-40B4-BE49-F238E27FC236}">
                <a16:creationId xmlns:a16="http://schemas.microsoft.com/office/drawing/2014/main" id="{35CB31A6-3B7C-205A-20AD-800DF1876F3E}"/>
              </a:ext>
            </a:extLst>
          </p:cNvPr>
          <p:cNvSpPr>
            <a:spLocks noGrp="1"/>
          </p:cNvSpPr>
          <p:nvPr>
            <p:ph idx="1"/>
          </p:nvPr>
        </p:nvSpPr>
        <p:spPr>
          <a:xfrm>
            <a:off x="838200" y="1350498"/>
            <a:ext cx="10515600" cy="4826465"/>
          </a:xfrm>
        </p:spPr>
        <p:txBody>
          <a:bodyPr/>
          <a:lstStyle/>
          <a:p>
            <a:pPr marL="0" indent="0" algn="just">
              <a:lnSpc>
                <a:spcPct val="150000"/>
              </a:lnSpc>
              <a:spcBef>
                <a:spcPts val="600"/>
              </a:spcBef>
              <a:spcAft>
                <a:spcPts val="600"/>
              </a:spcAft>
              <a:buNone/>
            </a:pPr>
            <a:r>
              <a:rPr lang="tr-TR" dirty="0"/>
              <a:t>Kullanıcılar, IP adresleri ile diğer bilgisayarlardan ayırt edilir. Bir yönlendirici (router/modem) vasıtası ile internet ağına bağlanırlar.</a:t>
            </a:r>
          </a:p>
          <a:p>
            <a:pPr marL="0" indent="0" algn="just">
              <a:lnSpc>
                <a:spcPct val="150000"/>
              </a:lnSpc>
              <a:spcBef>
                <a:spcPts val="600"/>
              </a:spcBef>
              <a:spcAft>
                <a:spcPts val="600"/>
              </a:spcAft>
              <a:buNone/>
            </a:pPr>
            <a:r>
              <a:rPr lang="tr-TR" dirty="0"/>
              <a:t>Kullanıcıların talep ettikleri bilgi, ilgili sunucuya istek olarak gönderilir. Bu istek sonrasında kullanıcıya cevap olarak istediği bilgi iletilir.</a:t>
            </a:r>
          </a:p>
        </p:txBody>
      </p:sp>
    </p:spTree>
    <p:extLst>
      <p:ext uri="{BB962C8B-B14F-4D97-AF65-F5344CB8AC3E}">
        <p14:creationId xmlns:p14="http://schemas.microsoft.com/office/powerpoint/2010/main" val="4052934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D60D2-8680-D034-08F4-7906C24E314F}"/>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49D9E98-200C-B7F4-3900-C3EE96D973F3}"/>
              </a:ext>
            </a:extLst>
          </p:cNvPr>
          <p:cNvSpPr>
            <a:spLocks noGrp="1"/>
          </p:cNvSpPr>
          <p:nvPr>
            <p:ph type="title"/>
          </p:nvPr>
        </p:nvSpPr>
        <p:spPr>
          <a:xfrm>
            <a:off x="838200" y="365125"/>
            <a:ext cx="10515600" cy="661817"/>
          </a:xfrm>
        </p:spPr>
        <p:txBody>
          <a:bodyPr>
            <a:normAutofit fontScale="90000"/>
          </a:bodyPr>
          <a:lstStyle/>
          <a:p>
            <a:pPr algn="ctr">
              <a:lnSpc>
                <a:spcPct val="150000"/>
              </a:lnSpc>
            </a:pPr>
            <a:r>
              <a:rPr lang="tr-TR" dirty="0"/>
              <a:t>İNTERNET NASIL ÇALIŞIR?</a:t>
            </a:r>
          </a:p>
        </p:txBody>
      </p:sp>
      <p:sp>
        <p:nvSpPr>
          <p:cNvPr id="3" name="İçerik Yer Tutucusu 2">
            <a:extLst>
              <a:ext uri="{FF2B5EF4-FFF2-40B4-BE49-F238E27FC236}">
                <a16:creationId xmlns:a16="http://schemas.microsoft.com/office/drawing/2014/main" id="{FD214590-3ABA-279C-D51E-7387564E3174}"/>
              </a:ext>
            </a:extLst>
          </p:cNvPr>
          <p:cNvSpPr>
            <a:spLocks noGrp="1"/>
          </p:cNvSpPr>
          <p:nvPr>
            <p:ph idx="1"/>
          </p:nvPr>
        </p:nvSpPr>
        <p:spPr>
          <a:xfrm>
            <a:off x="838200" y="1350498"/>
            <a:ext cx="10515600" cy="4826465"/>
          </a:xfrm>
        </p:spPr>
        <p:txBody>
          <a:bodyPr/>
          <a:lstStyle/>
          <a:p>
            <a:pPr marL="0" indent="0" algn="just">
              <a:lnSpc>
                <a:spcPct val="150000"/>
              </a:lnSpc>
              <a:spcBef>
                <a:spcPts val="600"/>
              </a:spcBef>
              <a:spcAft>
                <a:spcPts val="600"/>
              </a:spcAft>
              <a:buNone/>
            </a:pPr>
            <a:r>
              <a:rPr lang="tr-TR" dirty="0"/>
              <a:t>İnternetin globalleşebilmesinin en önemli 2 nedeni:</a:t>
            </a:r>
          </a:p>
          <a:p>
            <a:pPr algn="just">
              <a:lnSpc>
                <a:spcPct val="150000"/>
              </a:lnSpc>
              <a:spcBef>
                <a:spcPts val="600"/>
              </a:spcBef>
              <a:spcAft>
                <a:spcPts val="600"/>
              </a:spcAft>
            </a:pPr>
            <a:r>
              <a:rPr lang="tr-TR" dirty="0"/>
              <a:t>Bilgisayarların teknik kullanıcılar yerine sıradan insanlar tarafından kullanılması</a:t>
            </a:r>
          </a:p>
          <a:p>
            <a:pPr algn="just">
              <a:lnSpc>
                <a:spcPct val="150000"/>
              </a:lnSpc>
              <a:spcBef>
                <a:spcPts val="600"/>
              </a:spcBef>
              <a:spcAft>
                <a:spcPts val="600"/>
              </a:spcAft>
            </a:pPr>
            <a:r>
              <a:rPr lang="tr-TR" dirty="0"/>
              <a:t>Özellikle denizlerin ve okyanusların altından geçirilen fiber optik kabloların tüm ülkeleri birbirine bağlaması</a:t>
            </a:r>
          </a:p>
        </p:txBody>
      </p:sp>
    </p:spTree>
    <p:extLst>
      <p:ext uri="{BB962C8B-B14F-4D97-AF65-F5344CB8AC3E}">
        <p14:creationId xmlns:p14="http://schemas.microsoft.com/office/powerpoint/2010/main" val="57102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5D1E8-C0E3-BCE6-D07E-50780107F36E}"/>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A91F8EF8-0106-7E79-9F8F-C2C307983776}"/>
              </a:ext>
            </a:extLst>
          </p:cNvPr>
          <p:cNvSpPr>
            <a:spLocks noGrp="1"/>
          </p:cNvSpPr>
          <p:nvPr>
            <p:ph type="title"/>
          </p:nvPr>
        </p:nvSpPr>
        <p:spPr>
          <a:xfrm>
            <a:off x="838200" y="365125"/>
            <a:ext cx="10515600" cy="661817"/>
          </a:xfrm>
        </p:spPr>
        <p:txBody>
          <a:bodyPr>
            <a:normAutofit fontScale="90000"/>
          </a:bodyPr>
          <a:lstStyle/>
          <a:p>
            <a:pPr algn="ctr">
              <a:lnSpc>
                <a:spcPct val="150000"/>
              </a:lnSpc>
            </a:pPr>
            <a:r>
              <a:rPr lang="tr-TR" dirty="0"/>
              <a:t>Web Site</a:t>
            </a:r>
          </a:p>
        </p:txBody>
      </p:sp>
      <p:sp>
        <p:nvSpPr>
          <p:cNvPr id="3" name="İçerik Yer Tutucusu 2">
            <a:extLst>
              <a:ext uri="{FF2B5EF4-FFF2-40B4-BE49-F238E27FC236}">
                <a16:creationId xmlns:a16="http://schemas.microsoft.com/office/drawing/2014/main" id="{28A1F7C6-3DEB-6938-ED34-61A838C747D3}"/>
              </a:ext>
            </a:extLst>
          </p:cNvPr>
          <p:cNvSpPr>
            <a:spLocks noGrp="1"/>
          </p:cNvSpPr>
          <p:nvPr>
            <p:ph idx="1"/>
          </p:nvPr>
        </p:nvSpPr>
        <p:spPr>
          <a:xfrm>
            <a:off x="838200" y="1350498"/>
            <a:ext cx="10515600" cy="4826465"/>
          </a:xfrm>
        </p:spPr>
        <p:txBody>
          <a:bodyPr/>
          <a:lstStyle/>
          <a:p>
            <a:pPr marL="0" indent="0" algn="just">
              <a:lnSpc>
                <a:spcPct val="150000"/>
              </a:lnSpc>
              <a:spcBef>
                <a:spcPts val="600"/>
              </a:spcBef>
              <a:spcAft>
                <a:spcPts val="600"/>
              </a:spcAft>
              <a:buNone/>
            </a:pPr>
            <a:r>
              <a:rPr lang="tr-TR" dirty="0"/>
              <a:t>World Wide Web (www), internet üzerinde yayınlanan ve birbirleriyle bağlantılı olan dokümanlardan oluşan bir bilgi sistemidir.</a:t>
            </a:r>
          </a:p>
          <a:p>
            <a:pPr marL="0" indent="0" algn="just">
              <a:lnSpc>
                <a:spcPct val="150000"/>
              </a:lnSpc>
              <a:spcBef>
                <a:spcPts val="600"/>
              </a:spcBef>
              <a:spcAft>
                <a:spcPts val="600"/>
              </a:spcAft>
              <a:buNone/>
            </a:pPr>
            <a:r>
              <a:rPr lang="tr-TR" dirty="0"/>
              <a:t>Web  sitesi, ortak bir alan adı (domain name) ile birbirine bağlanan ve web sunucularında saklanan web sayfalarıdır.</a:t>
            </a:r>
          </a:p>
        </p:txBody>
      </p:sp>
    </p:spTree>
    <p:extLst>
      <p:ext uri="{BB962C8B-B14F-4D97-AF65-F5344CB8AC3E}">
        <p14:creationId xmlns:p14="http://schemas.microsoft.com/office/powerpoint/2010/main" val="3496939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E931E-C144-1D23-B223-7800EB909BA4}"/>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3571494-6985-2DB3-5E14-0B44858520BD}"/>
              </a:ext>
            </a:extLst>
          </p:cNvPr>
          <p:cNvSpPr>
            <a:spLocks noGrp="1"/>
          </p:cNvSpPr>
          <p:nvPr>
            <p:ph type="title"/>
          </p:nvPr>
        </p:nvSpPr>
        <p:spPr>
          <a:xfrm>
            <a:off x="838200" y="365125"/>
            <a:ext cx="10515600" cy="661817"/>
          </a:xfrm>
        </p:spPr>
        <p:txBody>
          <a:bodyPr>
            <a:normAutofit fontScale="90000"/>
          </a:bodyPr>
          <a:lstStyle/>
          <a:p>
            <a:pPr algn="ctr">
              <a:lnSpc>
                <a:spcPct val="150000"/>
              </a:lnSpc>
            </a:pPr>
            <a:r>
              <a:rPr lang="tr-TR" dirty="0"/>
              <a:t>Web Site</a:t>
            </a:r>
          </a:p>
        </p:txBody>
      </p:sp>
      <p:sp>
        <p:nvSpPr>
          <p:cNvPr id="3" name="İçerik Yer Tutucusu 2">
            <a:extLst>
              <a:ext uri="{FF2B5EF4-FFF2-40B4-BE49-F238E27FC236}">
                <a16:creationId xmlns:a16="http://schemas.microsoft.com/office/drawing/2014/main" id="{2B12983C-2BBF-3640-DE60-0F2B55DFF655}"/>
              </a:ext>
            </a:extLst>
          </p:cNvPr>
          <p:cNvSpPr>
            <a:spLocks noGrp="1"/>
          </p:cNvSpPr>
          <p:nvPr>
            <p:ph idx="1"/>
          </p:nvPr>
        </p:nvSpPr>
        <p:spPr>
          <a:xfrm>
            <a:off x="838200" y="1350498"/>
            <a:ext cx="10515600" cy="4826465"/>
          </a:xfrm>
        </p:spPr>
        <p:txBody>
          <a:bodyPr/>
          <a:lstStyle/>
          <a:p>
            <a:pPr marL="0" indent="0" algn="just">
              <a:lnSpc>
                <a:spcPct val="150000"/>
              </a:lnSpc>
              <a:spcBef>
                <a:spcPts val="600"/>
              </a:spcBef>
              <a:spcAft>
                <a:spcPts val="600"/>
              </a:spcAft>
              <a:buNone/>
            </a:pPr>
            <a:r>
              <a:rPr lang="tr-TR" dirty="0"/>
              <a:t>Bir web sitesi kurmak için 2 bileşene ihtiyaç vardır. Bunlar:</a:t>
            </a:r>
          </a:p>
          <a:p>
            <a:pPr marL="0" indent="0" algn="just">
              <a:lnSpc>
                <a:spcPct val="150000"/>
              </a:lnSpc>
              <a:spcBef>
                <a:spcPts val="600"/>
              </a:spcBef>
              <a:spcAft>
                <a:spcPts val="600"/>
              </a:spcAft>
              <a:buNone/>
            </a:pPr>
            <a:r>
              <a:rPr lang="tr-TR" dirty="0"/>
              <a:t>Domain Name (Alan Adı) ve Barındırma (Hosting)</a:t>
            </a:r>
          </a:p>
        </p:txBody>
      </p:sp>
    </p:spTree>
    <p:extLst>
      <p:ext uri="{BB962C8B-B14F-4D97-AF65-F5344CB8AC3E}">
        <p14:creationId xmlns:p14="http://schemas.microsoft.com/office/powerpoint/2010/main" val="1257515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5CDBF-63D0-D0C5-5D1C-B3E3905A0DBB}"/>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2E1D1549-AF95-4F2F-C9A3-AF24C6E676CF}"/>
              </a:ext>
            </a:extLst>
          </p:cNvPr>
          <p:cNvSpPr>
            <a:spLocks noGrp="1"/>
          </p:cNvSpPr>
          <p:nvPr>
            <p:ph type="title"/>
          </p:nvPr>
        </p:nvSpPr>
        <p:spPr>
          <a:xfrm>
            <a:off x="793662" y="386930"/>
            <a:ext cx="10066122" cy="1298448"/>
          </a:xfrm>
        </p:spPr>
        <p:txBody>
          <a:bodyPr anchor="b">
            <a:normAutofit/>
          </a:bodyPr>
          <a:lstStyle/>
          <a:p>
            <a:r>
              <a:rPr lang="tr-TR" sz="4800"/>
              <a:t>Alan Adı</a:t>
            </a:r>
          </a:p>
        </p:txBody>
      </p:sp>
      <p:sp>
        <p:nvSpPr>
          <p:cNvPr id="3" name="İçerik Yer Tutucusu 2">
            <a:extLst>
              <a:ext uri="{FF2B5EF4-FFF2-40B4-BE49-F238E27FC236}">
                <a16:creationId xmlns:a16="http://schemas.microsoft.com/office/drawing/2014/main" id="{F72A11B1-985D-72E7-7CE6-CE3280E2C6ED}"/>
              </a:ext>
            </a:extLst>
          </p:cNvPr>
          <p:cNvSpPr>
            <a:spLocks noGrp="1"/>
          </p:cNvSpPr>
          <p:nvPr>
            <p:ph idx="1"/>
          </p:nvPr>
        </p:nvSpPr>
        <p:spPr>
          <a:xfrm>
            <a:off x="793661" y="2599509"/>
            <a:ext cx="4530898" cy="3639450"/>
          </a:xfrm>
        </p:spPr>
        <p:txBody>
          <a:bodyPr anchor="ctr">
            <a:normAutofit/>
          </a:bodyPr>
          <a:lstStyle/>
          <a:p>
            <a:pPr marL="0" indent="0">
              <a:spcBef>
                <a:spcPts val="600"/>
              </a:spcBef>
              <a:spcAft>
                <a:spcPts val="600"/>
              </a:spcAft>
              <a:buNone/>
            </a:pPr>
            <a:r>
              <a:rPr lang="tr-TR" sz="2000" dirty="0"/>
              <a:t>Kurulacak olan web sitesinin, web tarayıcılardaki (Chrome, Mozilla) adres çubuğuna yazılacak olan kısımdır.</a:t>
            </a:r>
          </a:p>
          <a:p>
            <a:pPr marL="0" indent="0">
              <a:spcBef>
                <a:spcPts val="600"/>
              </a:spcBef>
              <a:spcAft>
                <a:spcPts val="600"/>
              </a:spcAft>
              <a:buNone/>
            </a:pPr>
            <a:endParaRPr lang="tr-TR" sz="2000" dirty="0"/>
          </a:p>
          <a:p>
            <a:pPr marL="0" indent="0">
              <a:spcBef>
                <a:spcPts val="600"/>
              </a:spcBef>
              <a:spcAft>
                <a:spcPts val="600"/>
              </a:spcAft>
              <a:buNone/>
            </a:pPr>
            <a:r>
              <a:rPr lang="tr-TR" sz="2000" dirty="0"/>
              <a:t>SLD: Second-</a:t>
            </a:r>
            <a:r>
              <a:rPr lang="tr-TR" sz="2000" dirty="0" err="1"/>
              <a:t>level</a:t>
            </a:r>
            <a:r>
              <a:rPr lang="tr-TR" sz="2000" dirty="0"/>
              <a:t> domain</a:t>
            </a:r>
          </a:p>
          <a:p>
            <a:pPr marL="0" indent="0">
              <a:spcBef>
                <a:spcPts val="600"/>
              </a:spcBef>
              <a:spcAft>
                <a:spcPts val="600"/>
              </a:spcAft>
              <a:buNone/>
            </a:pPr>
            <a:r>
              <a:rPr lang="tr-TR" sz="2000" dirty="0"/>
              <a:t>TLD: Top-</a:t>
            </a:r>
            <a:r>
              <a:rPr lang="tr-TR" sz="2000" dirty="0" err="1"/>
              <a:t>level</a:t>
            </a:r>
            <a:r>
              <a:rPr lang="tr-TR" sz="2000" dirty="0"/>
              <a:t> domain</a:t>
            </a:r>
          </a:p>
        </p:txBody>
      </p:sp>
      <p:pic>
        <p:nvPicPr>
          <p:cNvPr id="6" name="Resim 5" descr="metin, ekran görüntüsü, yazı tipi, çizgi içeren bir resim&#10;&#10;Açıklama otomatik olarak oluşturuldu">
            <a:extLst>
              <a:ext uri="{FF2B5EF4-FFF2-40B4-BE49-F238E27FC236}">
                <a16:creationId xmlns:a16="http://schemas.microsoft.com/office/drawing/2014/main" id="{A56FAD0E-BDC6-BA34-55D4-2FBEC4254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1532" y="3292008"/>
            <a:ext cx="5150277" cy="2098738"/>
          </a:xfrm>
          <a:prstGeom prst="rect">
            <a:avLst/>
          </a:prstGeom>
        </p:spPr>
      </p:pic>
    </p:spTree>
    <p:extLst>
      <p:ext uri="{BB962C8B-B14F-4D97-AF65-F5344CB8AC3E}">
        <p14:creationId xmlns:p14="http://schemas.microsoft.com/office/powerpoint/2010/main" val="1085238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D5FF0-1715-5D08-9604-DD906A4047CA}"/>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822B73C8-9DAE-950C-9114-33856765A58A}"/>
              </a:ext>
            </a:extLst>
          </p:cNvPr>
          <p:cNvSpPr>
            <a:spLocks noGrp="1"/>
          </p:cNvSpPr>
          <p:nvPr>
            <p:ph type="title"/>
          </p:nvPr>
        </p:nvSpPr>
        <p:spPr>
          <a:xfrm>
            <a:off x="838200" y="365125"/>
            <a:ext cx="10515600" cy="661817"/>
          </a:xfrm>
        </p:spPr>
        <p:txBody>
          <a:bodyPr>
            <a:normAutofit fontScale="90000"/>
          </a:bodyPr>
          <a:lstStyle/>
          <a:p>
            <a:pPr algn="ctr">
              <a:lnSpc>
                <a:spcPct val="150000"/>
              </a:lnSpc>
            </a:pPr>
            <a:r>
              <a:rPr lang="tr-TR" dirty="0"/>
              <a:t>Barındırma</a:t>
            </a:r>
          </a:p>
        </p:txBody>
      </p:sp>
      <p:sp>
        <p:nvSpPr>
          <p:cNvPr id="3" name="İçerik Yer Tutucusu 2">
            <a:extLst>
              <a:ext uri="{FF2B5EF4-FFF2-40B4-BE49-F238E27FC236}">
                <a16:creationId xmlns:a16="http://schemas.microsoft.com/office/drawing/2014/main" id="{D1655C82-F45D-841B-9103-4317E71ED9F9}"/>
              </a:ext>
            </a:extLst>
          </p:cNvPr>
          <p:cNvSpPr>
            <a:spLocks noGrp="1"/>
          </p:cNvSpPr>
          <p:nvPr>
            <p:ph idx="1"/>
          </p:nvPr>
        </p:nvSpPr>
        <p:spPr>
          <a:xfrm>
            <a:off x="838200" y="1350498"/>
            <a:ext cx="10515600" cy="4826465"/>
          </a:xfrm>
        </p:spPr>
        <p:txBody>
          <a:bodyPr/>
          <a:lstStyle/>
          <a:p>
            <a:pPr marL="0" indent="0" algn="just">
              <a:lnSpc>
                <a:spcPct val="150000"/>
              </a:lnSpc>
              <a:spcBef>
                <a:spcPts val="600"/>
              </a:spcBef>
              <a:spcAft>
                <a:spcPts val="600"/>
              </a:spcAft>
              <a:buNone/>
            </a:pPr>
            <a:r>
              <a:rPr lang="tr-TR" dirty="0"/>
              <a:t>Web sitesindeki içeriklerin tutulduğu sunuculardır. Genellikle Windows ve linux için 2 farklı barındırma hizmeti verilir.</a:t>
            </a:r>
          </a:p>
          <a:p>
            <a:pPr marL="0" indent="0" algn="just">
              <a:lnSpc>
                <a:spcPct val="150000"/>
              </a:lnSpc>
              <a:spcBef>
                <a:spcPts val="600"/>
              </a:spcBef>
              <a:spcAft>
                <a:spcPts val="600"/>
              </a:spcAft>
              <a:buNone/>
            </a:pPr>
            <a:r>
              <a:rPr lang="tr-TR" dirty="0"/>
              <a:t>Web sitesi oluşturulurken kullanılan web geliştirme diline göre farklılık barındırabilir.</a:t>
            </a:r>
          </a:p>
        </p:txBody>
      </p:sp>
    </p:spTree>
    <p:extLst>
      <p:ext uri="{BB962C8B-B14F-4D97-AF65-F5344CB8AC3E}">
        <p14:creationId xmlns:p14="http://schemas.microsoft.com/office/powerpoint/2010/main" val="1133962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EC50B-CAC1-07FB-26B7-EC33A622830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3339AE4-9E96-D243-1302-16FCABD65CDE}"/>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a:t>
            </a:r>
          </a:p>
        </p:txBody>
      </p:sp>
      <p:sp>
        <p:nvSpPr>
          <p:cNvPr id="3" name="İçerik Yer Tutucusu 2">
            <a:extLst>
              <a:ext uri="{FF2B5EF4-FFF2-40B4-BE49-F238E27FC236}">
                <a16:creationId xmlns:a16="http://schemas.microsoft.com/office/drawing/2014/main" id="{18FF5A78-A6EC-43E6-479A-FAEA4F590BBB}"/>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OSI (Open Systems Interconnect model- Açık Sistemler Ara Bağlantı modeli), 1984 yılında ISO tarafından, bilgisayarların donanım ve işletim sistemi bağımsız bir şekilde birbirleriyle iletişim kurmasını sağlamak için oluşturulan standarttır.</a:t>
            </a:r>
          </a:p>
          <a:p>
            <a:pPr marL="0" indent="0" algn="just">
              <a:lnSpc>
                <a:spcPct val="150000"/>
              </a:lnSpc>
              <a:spcBef>
                <a:spcPts val="600"/>
              </a:spcBef>
              <a:spcAft>
                <a:spcPts val="600"/>
              </a:spcAft>
              <a:buNone/>
            </a:pPr>
            <a:endParaRPr lang="tr-TR" sz="2200" dirty="0"/>
          </a:p>
          <a:p>
            <a:pPr marL="0" indent="0" algn="just">
              <a:lnSpc>
                <a:spcPct val="150000"/>
              </a:lnSpc>
              <a:spcBef>
                <a:spcPts val="600"/>
              </a:spcBef>
              <a:spcAft>
                <a:spcPts val="600"/>
              </a:spcAft>
              <a:buNone/>
            </a:pPr>
            <a:r>
              <a:rPr lang="tr-TR" sz="2200" dirty="0"/>
              <a:t>OSI modelinin temel amacı, farklı ağ sistemlerinin birbiriyle iletişim kurabilmesi için daha kapsamlı ve standartlaştırılmış bir çerçeve sunmaktır.</a:t>
            </a:r>
          </a:p>
        </p:txBody>
      </p:sp>
    </p:spTree>
    <p:extLst>
      <p:ext uri="{BB962C8B-B14F-4D97-AF65-F5344CB8AC3E}">
        <p14:creationId xmlns:p14="http://schemas.microsoft.com/office/powerpoint/2010/main" val="751249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26308-ECFC-A315-55F7-CF45788DE3B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633D34A-5E07-7350-BE3C-5C03F6FD47E4}"/>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MODELİ-Anahtar Kavramlar</a:t>
            </a:r>
          </a:p>
        </p:txBody>
      </p:sp>
      <p:sp>
        <p:nvSpPr>
          <p:cNvPr id="3" name="İçerik Yer Tutucusu 2">
            <a:extLst>
              <a:ext uri="{FF2B5EF4-FFF2-40B4-BE49-F238E27FC236}">
                <a16:creationId xmlns:a16="http://schemas.microsoft.com/office/drawing/2014/main" id="{5194FFF8-D04F-BF3F-FD68-26831B57FFFF}"/>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OSI modeli, her biri belli bir görev için tasarlanmış 7 katmandan oluşur.</a:t>
            </a:r>
          </a:p>
          <a:p>
            <a:pPr marL="0" indent="0" algn="just">
              <a:lnSpc>
                <a:spcPct val="150000"/>
              </a:lnSpc>
              <a:spcBef>
                <a:spcPts val="600"/>
              </a:spcBef>
              <a:spcAft>
                <a:spcPts val="600"/>
              </a:spcAft>
              <a:buNone/>
            </a:pPr>
            <a:r>
              <a:rPr lang="tr-TR" sz="2200" dirty="0"/>
              <a:t>Bu katmanların her birinin farklı bir görevi olduğu gibi, her bir katmanda da farklı protokoller çalışır.</a:t>
            </a:r>
          </a:p>
          <a:p>
            <a:pPr marL="0" indent="0" algn="just">
              <a:lnSpc>
                <a:spcPct val="150000"/>
              </a:lnSpc>
              <a:spcBef>
                <a:spcPts val="600"/>
              </a:spcBef>
              <a:spcAft>
                <a:spcPts val="600"/>
              </a:spcAft>
              <a:buNone/>
            </a:pPr>
            <a:r>
              <a:rPr lang="tr-TR" sz="2200" b="1" dirty="0">
                <a:solidFill>
                  <a:srgbClr val="FF0000"/>
                </a:solidFill>
              </a:rPr>
              <a:t>Protokoller</a:t>
            </a:r>
            <a:r>
              <a:rPr lang="tr-TR" sz="2200" dirty="0"/>
              <a:t>, ağ iletişimini düzenleyerek, farklı ağ cihazları ve uygulamaları arasında uyumluluğu ve verimli veri alışverişini mümkün kılar.</a:t>
            </a:r>
          </a:p>
          <a:p>
            <a:pPr marL="0" indent="0" algn="just">
              <a:lnSpc>
                <a:spcPct val="150000"/>
              </a:lnSpc>
              <a:spcBef>
                <a:spcPts val="600"/>
              </a:spcBef>
              <a:spcAft>
                <a:spcPts val="600"/>
              </a:spcAft>
              <a:buNone/>
            </a:pPr>
            <a:endParaRPr lang="tr-TR" sz="2200" dirty="0"/>
          </a:p>
        </p:txBody>
      </p:sp>
    </p:spTree>
    <p:extLst>
      <p:ext uri="{BB962C8B-B14F-4D97-AF65-F5344CB8AC3E}">
        <p14:creationId xmlns:p14="http://schemas.microsoft.com/office/powerpoint/2010/main" val="668768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0B1CC-D12A-7472-C06D-0D10BC6DFE12}"/>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B919C54F-DF85-969A-5ACE-710CD0CF4A9E}"/>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MODELİ-Anahtar Kavramlar</a:t>
            </a:r>
          </a:p>
        </p:txBody>
      </p:sp>
      <p:sp>
        <p:nvSpPr>
          <p:cNvPr id="3" name="İçerik Yer Tutucusu 2">
            <a:extLst>
              <a:ext uri="{FF2B5EF4-FFF2-40B4-BE49-F238E27FC236}">
                <a16:creationId xmlns:a16="http://schemas.microsoft.com/office/drawing/2014/main" id="{7D2315E0-F5CE-EEDC-FA65-434F00F3CEA8}"/>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b="1" dirty="0">
                <a:solidFill>
                  <a:srgbClr val="FF0000"/>
                </a:solidFill>
              </a:rPr>
              <a:t>Port</a:t>
            </a:r>
            <a:r>
              <a:rPr lang="tr-TR" sz="2200" dirty="0"/>
              <a:t>, ağ iletişiminde, bir bilgisayar üzerinde çalışan belirli bir uygulama veya hizmet ile veri paketlerinin ilişkilendirilmesini sağlayan bir sanal bağlantı noktasıdır. Bilgisayarlar ve sunucular, birçok farklı ağ hizmeti ve uygulamayı aynı anda çalıştırabilir. Bu hizmet ve uygulamaların aynı anda, aynı ağ protokolleri (örneğin, TCP veya UDP) üzerinden iletişim kurabilmesi için her birine benzersiz bir kimlik veya "adres" atanması gerekir. İşte bu noktada portlar devreye girer.</a:t>
            </a:r>
          </a:p>
        </p:txBody>
      </p:sp>
    </p:spTree>
    <p:extLst>
      <p:ext uri="{BB962C8B-B14F-4D97-AF65-F5344CB8AC3E}">
        <p14:creationId xmlns:p14="http://schemas.microsoft.com/office/powerpoint/2010/main" val="1724062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0352-6182-1307-E701-9F59D2AF6C98}"/>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9612ABCB-D4E4-7BB9-F8D0-6DCB3F8045B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MODELİ-Anahtar Kavramlar</a:t>
            </a:r>
          </a:p>
        </p:txBody>
      </p:sp>
      <p:sp>
        <p:nvSpPr>
          <p:cNvPr id="3" name="İçerik Yer Tutucusu 2">
            <a:extLst>
              <a:ext uri="{FF2B5EF4-FFF2-40B4-BE49-F238E27FC236}">
                <a16:creationId xmlns:a16="http://schemas.microsoft.com/office/drawing/2014/main" id="{7D9281A6-A258-A580-230F-037A3235096D}"/>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Port numaraları, genellikle belirli bir protokol kullanan hizmet veya uygulamalar tarafından kullanılmak üzere ayrılmıştır. Portlar sayesinde, gelen veri paketleri doğru uygulamaya yönlendirilir. Örneğin, bir web sunucusu genellikle HTTP trafiği için 80 numaralı portu, HTTPS trafiği için ise 443 numaralı portu kullanır.</a:t>
            </a:r>
          </a:p>
        </p:txBody>
      </p:sp>
    </p:spTree>
    <p:extLst>
      <p:ext uri="{BB962C8B-B14F-4D97-AF65-F5344CB8AC3E}">
        <p14:creationId xmlns:p14="http://schemas.microsoft.com/office/powerpoint/2010/main" val="616765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9C9539-0242-FF02-B382-962887DA1BD7}"/>
              </a:ext>
            </a:extLst>
          </p:cNvPr>
          <p:cNvSpPr>
            <a:spLocks noGrp="1"/>
          </p:cNvSpPr>
          <p:nvPr>
            <p:ph type="title"/>
          </p:nvPr>
        </p:nvSpPr>
        <p:spPr>
          <a:xfrm>
            <a:off x="838200" y="365125"/>
            <a:ext cx="10515600" cy="661817"/>
          </a:xfrm>
        </p:spPr>
        <p:txBody>
          <a:bodyPr>
            <a:normAutofit fontScale="90000"/>
          </a:bodyPr>
          <a:lstStyle/>
          <a:p>
            <a:pPr algn="ctr">
              <a:lnSpc>
                <a:spcPct val="150000"/>
              </a:lnSpc>
            </a:pPr>
            <a:r>
              <a:rPr lang="tr-TR" dirty="0"/>
              <a:t>İNTERNET NEDİR?</a:t>
            </a:r>
          </a:p>
        </p:txBody>
      </p:sp>
      <p:pic>
        <p:nvPicPr>
          <p:cNvPr id="5" name="İçerik Yer Tutucusu 4" descr="harita, diyagram içeren bir resim&#10;&#10;Açıklama otomatik olarak oluşturuldu">
            <a:extLst>
              <a:ext uri="{FF2B5EF4-FFF2-40B4-BE49-F238E27FC236}">
                <a16:creationId xmlns:a16="http://schemas.microsoft.com/office/drawing/2014/main" id="{E2C7E551-F827-FA2B-25FB-98F5AC7AB9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4369" y="2885297"/>
            <a:ext cx="6783262" cy="3607578"/>
          </a:xfrm>
        </p:spPr>
      </p:pic>
      <p:sp>
        <p:nvSpPr>
          <p:cNvPr id="6" name="Metin kutusu 5">
            <a:extLst>
              <a:ext uri="{FF2B5EF4-FFF2-40B4-BE49-F238E27FC236}">
                <a16:creationId xmlns:a16="http://schemas.microsoft.com/office/drawing/2014/main" id="{211FDB72-86EE-7DE9-7FBE-A6369A44A7D7}"/>
              </a:ext>
            </a:extLst>
          </p:cNvPr>
          <p:cNvSpPr txBox="1"/>
          <p:nvPr/>
        </p:nvSpPr>
        <p:spPr>
          <a:xfrm>
            <a:off x="281353" y="1589649"/>
            <a:ext cx="9453490" cy="1300934"/>
          </a:xfrm>
          <a:prstGeom prst="rect">
            <a:avLst/>
          </a:prstGeom>
          <a:noFill/>
        </p:spPr>
        <p:txBody>
          <a:bodyPr wrap="square" rtlCol="0">
            <a:spAutoFit/>
          </a:bodyPr>
          <a:lstStyle/>
          <a:p>
            <a:pPr algn="just">
              <a:lnSpc>
                <a:spcPct val="150000"/>
              </a:lnSpc>
              <a:spcBef>
                <a:spcPts val="600"/>
              </a:spcBef>
              <a:spcAft>
                <a:spcPts val="600"/>
              </a:spcAft>
            </a:pPr>
            <a:r>
              <a:rPr lang="tr-TR" sz="2400" b="0" i="0" dirty="0">
                <a:effectLst/>
              </a:rPr>
              <a:t>İnternet, dünya genelinde bilgisayar ağlarını birbirine bağlayan ve </a:t>
            </a:r>
          </a:p>
          <a:p>
            <a:pPr algn="just">
              <a:lnSpc>
                <a:spcPct val="150000"/>
              </a:lnSpc>
              <a:spcBef>
                <a:spcPts val="600"/>
              </a:spcBef>
              <a:spcAft>
                <a:spcPts val="600"/>
              </a:spcAft>
            </a:pPr>
            <a:r>
              <a:rPr lang="tr-TR" sz="2400" b="0" i="0" dirty="0">
                <a:effectLst/>
              </a:rPr>
              <a:t>bilgi alışverişinin gerçekleştiği küresel bir ağdır.</a:t>
            </a:r>
            <a:endParaRPr lang="tr-TR" sz="2400" dirty="0"/>
          </a:p>
        </p:txBody>
      </p:sp>
    </p:spTree>
    <p:extLst>
      <p:ext uri="{BB962C8B-B14F-4D97-AF65-F5344CB8AC3E}">
        <p14:creationId xmlns:p14="http://schemas.microsoft.com/office/powerpoint/2010/main" val="3061633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29901-1C17-BD08-4A7E-2B0E9FDFA24E}"/>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3F10DFB8-9CCF-0743-8E4D-0F154E06EC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MODELİ-Anahtar Kavramlar</a:t>
            </a:r>
          </a:p>
        </p:txBody>
      </p:sp>
      <p:sp>
        <p:nvSpPr>
          <p:cNvPr id="3" name="İçerik Yer Tutucusu 2">
            <a:extLst>
              <a:ext uri="{FF2B5EF4-FFF2-40B4-BE49-F238E27FC236}">
                <a16:creationId xmlns:a16="http://schemas.microsoft.com/office/drawing/2014/main" id="{22C8CEBA-7AC6-AACC-4B3B-5D4B1E948D51}"/>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Portlar, 0'dan 65535'e kadar olan numaralarla tanımlanır.</a:t>
            </a:r>
          </a:p>
          <a:p>
            <a:pPr marL="0" indent="0" algn="just">
              <a:lnSpc>
                <a:spcPct val="150000"/>
              </a:lnSpc>
              <a:spcBef>
                <a:spcPts val="600"/>
              </a:spcBef>
              <a:spcAft>
                <a:spcPts val="600"/>
              </a:spcAft>
              <a:buNone/>
            </a:pPr>
            <a:r>
              <a:rPr lang="tr-TR" sz="2200" dirty="0"/>
              <a:t>Port numaralarının atama işlemine «Internet Assigned Numbers Authority (IANA)» isimli organizasyon karar verir.</a:t>
            </a:r>
          </a:p>
          <a:p>
            <a:pPr marL="0" indent="0" algn="just">
              <a:lnSpc>
                <a:spcPct val="150000"/>
              </a:lnSpc>
              <a:spcBef>
                <a:spcPts val="600"/>
              </a:spcBef>
              <a:spcAft>
                <a:spcPts val="600"/>
              </a:spcAft>
              <a:buNone/>
            </a:pPr>
            <a:endParaRPr lang="tr-TR" sz="2200" dirty="0"/>
          </a:p>
        </p:txBody>
      </p:sp>
    </p:spTree>
    <p:extLst>
      <p:ext uri="{BB962C8B-B14F-4D97-AF65-F5344CB8AC3E}">
        <p14:creationId xmlns:p14="http://schemas.microsoft.com/office/powerpoint/2010/main" val="2648698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17349-DE03-55F2-09A4-CCEC505EA2CA}"/>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E51D2EB1-19C5-B659-837E-8CD8C912C2BD}"/>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MODELİ-KATMANLAR</a:t>
            </a:r>
          </a:p>
        </p:txBody>
      </p:sp>
      <p:pic>
        <p:nvPicPr>
          <p:cNvPr id="5" name="İçerik Yer Tutucusu 4" descr="metin, ekran görüntüsü, yazı tipi, sayı, numara içeren bir resim&#10;&#10;Açıklama otomatik olarak oluşturuldu">
            <a:extLst>
              <a:ext uri="{FF2B5EF4-FFF2-40B4-BE49-F238E27FC236}">
                <a16:creationId xmlns:a16="http://schemas.microsoft.com/office/drawing/2014/main" id="{D25FB7A8-9CBA-268B-0037-1619346E98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2938" y="787400"/>
            <a:ext cx="9586123" cy="5389563"/>
          </a:xfrm>
        </p:spPr>
      </p:pic>
    </p:spTree>
    <p:extLst>
      <p:ext uri="{BB962C8B-B14F-4D97-AF65-F5344CB8AC3E}">
        <p14:creationId xmlns:p14="http://schemas.microsoft.com/office/powerpoint/2010/main" val="2320904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5AC70-9634-2881-B0E2-813ABF09DFA8}"/>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032FFF1-705E-9065-234A-AB1C2F8414B4}"/>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MODELİ-KATMANLAR</a:t>
            </a:r>
          </a:p>
        </p:txBody>
      </p:sp>
      <p:pic>
        <p:nvPicPr>
          <p:cNvPr id="5" name="İçerik Yer Tutucusu 4" descr="metin, ekran görüntüsü, çevrimiçi reklamcılık içeren bir resim&#10;&#10;Açıklama otomatik olarak oluşturuldu">
            <a:extLst>
              <a:ext uri="{FF2B5EF4-FFF2-40B4-BE49-F238E27FC236}">
                <a16:creationId xmlns:a16="http://schemas.microsoft.com/office/drawing/2014/main" id="{F958AE96-B345-D6FD-B3AD-867FBFE0E6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2938" y="787400"/>
            <a:ext cx="9586123" cy="5389563"/>
          </a:xfrm>
        </p:spPr>
      </p:pic>
    </p:spTree>
    <p:extLst>
      <p:ext uri="{BB962C8B-B14F-4D97-AF65-F5344CB8AC3E}">
        <p14:creationId xmlns:p14="http://schemas.microsoft.com/office/powerpoint/2010/main" val="252099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8515E-14E7-C345-B4C1-BF143A3BC7E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70FB7B8-90C6-9B0F-985F-0CCF087F86CB}"/>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MODELİ-PROTOKOLLER</a:t>
            </a:r>
          </a:p>
        </p:txBody>
      </p:sp>
      <p:pic>
        <p:nvPicPr>
          <p:cNvPr id="9" name="İçerik Yer Tutucusu 8" descr="metin, ekran görüntüsü içeren bir resim&#10;&#10;Açıklama otomatik olarak oluşturuldu">
            <a:extLst>
              <a:ext uri="{FF2B5EF4-FFF2-40B4-BE49-F238E27FC236}">
                <a16:creationId xmlns:a16="http://schemas.microsoft.com/office/drawing/2014/main" id="{478364C8-D541-8CD6-4D2B-5268DD552D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255" y="1825625"/>
            <a:ext cx="7739489" cy="4351338"/>
          </a:xfrm>
        </p:spPr>
      </p:pic>
    </p:spTree>
    <p:extLst>
      <p:ext uri="{BB962C8B-B14F-4D97-AF65-F5344CB8AC3E}">
        <p14:creationId xmlns:p14="http://schemas.microsoft.com/office/powerpoint/2010/main" val="4058609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4BA3B-6919-9E76-18C5-CAAD80240521}"/>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1694718-0EE5-F378-F65A-873620301957}"/>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MODELİ-KATMANLAR</a:t>
            </a:r>
          </a:p>
        </p:txBody>
      </p:sp>
      <p:sp>
        <p:nvSpPr>
          <p:cNvPr id="3" name="İçerik Yer Tutucusu 2">
            <a:extLst>
              <a:ext uri="{FF2B5EF4-FFF2-40B4-BE49-F238E27FC236}">
                <a16:creationId xmlns:a16="http://schemas.microsoft.com/office/drawing/2014/main" id="{14838E3F-5E3A-C0C7-7777-8FE29204B3C2}"/>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OSI modelindeki application, presentation ve session katmanları yazılım odaklı katmanlardır. Bu katmanlarda daha çok, kullanıcıların arayüz uygulamaları ile işlem yapmalarından dolayı böyle bir isimlendirme verilmiştir.</a:t>
            </a:r>
          </a:p>
        </p:txBody>
      </p:sp>
      <p:pic>
        <p:nvPicPr>
          <p:cNvPr id="5" name="Resim 4" descr="metin, ekran görüntüsü içeren bir resim&#10;&#10;Açıklama otomatik olarak oluşturuldu">
            <a:extLst>
              <a:ext uri="{FF2B5EF4-FFF2-40B4-BE49-F238E27FC236}">
                <a16:creationId xmlns:a16="http://schemas.microsoft.com/office/drawing/2014/main" id="{9EFCC112-3695-61D6-0CA6-9F0D31A4F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046" y="2316296"/>
            <a:ext cx="7877908" cy="4429161"/>
          </a:xfrm>
          <a:prstGeom prst="rect">
            <a:avLst/>
          </a:prstGeom>
        </p:spPr>
      </p:pic>
    </p:spTree>
    <p:extLst>
      <p:ext uri="{BB962C8B-B14F-4D97-AF65-F5344CB8AC3E}">
        <p14:creationId xmlns:p14="http://schemas.microsoft.com/office/powerpoint/2010/main" val="549136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DE3D4-BE7F-56BE-A439-E4A189FEC3EA}"/>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C8F04D7F-2325-3A0C-9C25-2B628EB88483}"/>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MODELİ-KATMANLAR</a:t>
            </a:r>
          </a:p>
        </p:txBody>
      </p:sp>
      <p:sp>
        <p:nvSpPr>
          <p:cNvPr id="3" name="İçerik Yer Tutucusu 2">
            <a:extLst>
              <a:ext uri="{FF2B5EF4-FFF2-40B4-BE49-F238E27FC236}">
                <a16:creationId xmlns:a16="http://schemas.microsoft.com/office/drawing/2014/main" id="{17912A8A-FE63-C4BA-8EAC-ADC76F6BE6FD}"/>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OSI modelindeki network, data link ve physical katmanları donanım odaklı katmanlardır. Bu katmanlarda daha çok, ağ cihazlarının kullanılmasından ve kullanıcının göremediği işlemler yapılmasından dolayı böyle bir isimlendirme verilmiştir.</a:t>
            </a:r>
          </a:p>
          <a:p>
            <a:pPr marL="0" indent="0" algn="just">
              <a:lnSpc>
                <a:spcPct val="150000"/>
              </a:lnSpc>
              <a:spcBef>
                <a:spcPts val="600"/>
              </a:spcBef>
              <a:spcAft>
                <a:spcPts val="600"/>
              </a:spcAft>
              <a:buNone/>
            </a:pPr>
            <a:endParaRPr lang="tr-TR" sz="2200" dirty="0"/>
          </a:p>
        </p:txBody>
      </p:sp>
      <p:pic>
        <p:nvPicPr>
          <p:cNvPr id="5" name="Resim 4" descr="metin, kablo, elektronik donanım, Elektrik kaynağı içeren bir resim&#10;&#10;Açıklama otomatik olarak oluşturuldu">
            <a:extLst>
              <a:ext uri="{FF2B5EF4-FFF2-40B4-BE49-F238E27FC236}">
                <a16:creationId xmlns:a16="http://schemas.microsoft.com/office/drawing/2014/main" id="{E63A88D1-E1DA-7CB3-0728-822ECFBEB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103" y="2632331"/>
            <a:ext cx="7315794" cy="4113126"/>
          </a:xfrm>
          <a:prstGeom prst="rect">
            <a:avLst/>
          </a:prstGeom>
        </p:spPr>
      </p:pic>
    </p:spTree>
    <p:extLst>
      <p:ext uri="{BB962C8B-B14F-4D97-AF65-F5344CB8AC3E}">
        <p14:creationId xmlns:p14="http://schemas.microsoft.com/office/powerpoint/2010/main" val="225107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36D70-D851-8370-6CE0-61902F459861}"/>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311D086D-F356-34B9-9E96-6BDEA2E3543D}"/>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MODELİ-Taşıma Katmanı (Transport Layer)</a:t>
            </a:r>
          </a:p>
        </p:txBody>
      </p:sp>
      <p:pic>
        <p:nvPicPr>
          <p:cNvPr id="5" name="İçerik Yer Tutucusu 4" descr="metin, ekran görüntüsü içeren bir resim&#10;&#10;Açıklama otomatik olarak oluşturuldu">
            <a:extLst>
              <a:ext uri="{FF2B5EF4-FFF2-40B4-BE49-F238E27FC236}">
                <a16:creationId xmlns:a16="http://schemas.microsoft.com/office/drawing/2014/main" id="{3B03A681-148D-D7F7-719A-78442BC3BC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2938" y="787400"/>
            <a:ext cx="9586123" cy="5389563"/>
          </a:xfrm>
        </p:spPr>
      </p:pic>
    </p:spTree>
    <p:extLst>
      <p:ext uri="{BB962C8B-B14F-4D97-AF65-F5344CB8AC3E}">
        <p14:creationId xmlns:p14="http://schemas.microsoft.com/office/powerpoint/2010/main" val="4286111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9C724-315E-6EC4-F8C6-89C13D2D6B5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2E839DF1-11BF-5F44-CBEF-47B062FAB27A}"/>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MODELİ-Taşıma Katmanı (Transport Layer)</a:t>
            </a:r>
          </a:p>
        </p:txBody>
      </p:sp>
      <p:pic>
        <p:nvPicPr>
          <p:cNvPr id="5" name="İçerik Yer Tutucusu 4" descr="metin, tren, kişi, şahıs, giyim içeren bir resim&#10;&#10;Açıklama otomatik olarak oluşturuldu">
            <a:extLst>
              <a:ext uri="{FF2B5EF4-FFF2-40B4-BE49-F238E27FC236}">
                <a16:creationId xmlns:a16="http://schemas.microsoft.com/office/drawing/2014/main" id="{6B6F504D-D618-A2DD-48F3-104079254A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6804" y="787400"/>
            <a:ext cx="8898392" cy="5389563"/>
          </a:xfrm>
        </p:spPr>
      </p:pic>
    </p:spTree>
    <p:extLst>
      <p:ext uri="{BB962C8B-B14F-4D97-AF65-F5344CB8AC3E}">
        <p14:creationId xmlns:p14="http://schemas.microsoft.com/office/powerpoint/2010/main" val="2633721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35607-8E9C-A121-00B4-E62B456A79FA}"/>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6644BD8-1B4C-A553-62E2-8811A6B64695}"/>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MODELİ-Kapsülleme</a:t>
            </a:r>
          </a:p>
        </p:txBody>
      </p:sp>
      <p:sp>
        <p:nvSpPr>
          <p:cNvPr id="3" name="İçerik Yer Tutucusu 2">
            <a:extLst>
              <a:ext uri="{FF2B5EF4-FFF2-40B4-BE49-F238E27FC236}">
                <a16:creationId xmlns:a16="http://schemas.microsoft.com/office/drawing/2014/main" id="{F4CDEF30-AB07-21AF-644C-BA13CE978DD7}"/>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OSI modeli, gönderen taraf için veriyi kapsüllerken (encapsulation), alıcı tarafı için de kapsülden çıkarma (de-encapsulation) işlevi görür.</a:t>
            </a:r>
          </a:p>
          <a:p>
            <a:pPr marL="0" indent="0" algn="just">
              <a:lnSpc>
                <a:spcPct val="150000"/>
              </a:lnSpc>
              <a:spcBef>
                <a:spcPts val="600"/>
              </a:spcBef>
              <a:spcAft>
                <a:spcPts val="600"/>
              </a:spcAft>
              <a:buNone/>
            </a:pPr>
            <a:endParaRPr lang="tr-TR" sz="2200" dirty="0"/>
          </a:p>
        </p:txBody>
      </p:sp>
      <p:pic>
        <p:nvPicPr>
          <p:cNvPr id="7" name="Resim 6" descr="metin, ekran görüntüsü, diyagram, paralel içeren bir resim&#10;&#10;Açıklama otomatik olarak oluşturuldu">
            <a:extLst>
              <a:ext uri="{FF2B5EF4-FFF2-40B4-BE49-F238E27FC236}">
                <a16:creationId xmlns:a16="http://schemas.microsoft.com/office/drawing/2014/main" id="{5F4E4815-AF24-6423-AA52-E9C42747A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006" y="1905490"/>
            <a:ext cx="7586176" cy="4937555"/>
          </a:xfrm>
          <a:prstGeom prst="rect">
            <a:avLst/>
          </a:prstGeom>
        </p:spPr>
      </p:pic>
    </p:spTree>
    <p:extLst>
      <p:ext uri="{BB962C8B-B14F-4D97-AF65-F5344CB8AC3E}">
        <p14:creationId xmlns:p14="http://schemas.microsoft.com/office/powerpoint/2010/main" val="643519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A0191-145B-95D4-E25A-620A7040B817}"/>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589ED17-4E56-ADDA-08FC-F05729C46646}"/>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Modeli-Fiziksel Katman</a:t>
            </a:r>
          </a:p>
        </p:txBody>
      </p:sp>
      <p:sp>
        <p:nvSpPr>
          <p:cNvPr id="3" name="İçerik Yer Tutucusu 2">
            <a:extLst>
              <a:ext uri="{FF2B5EF4-FFF2-40B4-BE49-F238E27FC236}">
                <a16:creationId xmlns:a16="http://schemas.microsoft.com/office/drawing/2014/main" id="{3F9DB4D3-D189-846A-B098-DB259895EBD9}"/>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a:t>Verinin, 0 ve 1 gibi bitlerle temsil edildiği katmandır. Hub, repeater, RJ45 gibi donanımlar bu katmanda kullanılır. Veri ya elektrik ya da ışık hüzmesi şeklindedir.</a:t>
            </a:r>
          </a:p>
          <a:p>
            <a:pPr marL="0" indent="0" algn="just">
              <a:lnSpc>
                <a:spcPct val="150000"/>
              </a:lnSpc>
              <a:spcBef>
                <a:spcPts val="600"/>
              </a:spcBef>
              <a:spcAft>
                <a:spcPts val="600"/>
              </a:spcAft>
              <a:buNone/>
            </a:pPr>
            <a:endParaRPr lang="tr-TR" sz="2200" dirty="0"/>
          </a:p>
        </p:txBody>
      </p:sp>
      <p:pic>
        <p:nvPicPr>
          <p:cNvPr id="5" name="Resim 4" descr="metin, genel ikmal maddesi, yazı tipi, ekran görüntüsü içeren bir resim&#10;&#10;Açıklama otomatik olarak oluşturuldu">
            <a:extLst>
              <a:ext uri="{FF2B5EF4-FFF2-40B4-BE49-F238E27FC236}">
                <a16:creationId xmlns:a16="http://schemas.microsoft.com/office/drawing/2014/main" id="{8C379473-44F4-BE59-F297-610D28037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6470" y="1815308"/>
            <a:ext cx="7019060" cy="5042692"/>
          </a:xfrm>
          <a:prstGeom prst="rect">
            <a:avLst/>
          </a:prstGeom>
        </p:spPr>
      </p:pic>
    </p:spTree>
    <p:extLst>
      <p:ext uri="{BB962C8B-B14F-4D97-AF65-F5344CB8AC3E}">
        <p14:creationId xmlns:p14="http://schemas.microsoft.com/office/powerpoint/2010/main" val="2267919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A4EA7-66B1-CA71-DE11-DF9F114AD76E}"/>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BB68C6E1-703E-EE56-6F2F-E73493A91F8C}"/>
              </a:ext>
            </a:extLst>
          </p:cNvPr>
          <p:cNvSpPr>
            <a:spLocks noGrp="1"/>
          </p:cNvSpPr>
          <p:nvPr>
            <p:ph type="title"/>
          </p:nvPr>
        </p:nvSpPr>
        <p:spPr>
          <a:xfrm>
            <a:off x="838200" y="365125"/>
            <a:ext cx="10515600" cy="661817"/>
          </a:xfrm>
        </p:spPr>
        <p:txBody>
          <a:bodyPr>
            <a:normAutofit fontScale="90000"/>
          </a:bodyPr>
          <a:lstStyle/>
          <a:p>
            <a:pPr algn="ctr">
              <a:lnSpc>
                <a:spcPct val="150000"/>
              </a:lnSpc>
            </a:pPr>
            <a:r>
              <a:rPr lang="tr-TR" dirty="0"/>
              <a:t>İNTERNETİN TARİHÇESİ</a:t>
            </a:r>
          </a:p>
        </p:txBody>
      </p:sp>
      <p:sp>
        <p:nvSpPr>
          <p:cNvPr id="3" name="İçerik Yer Tutucusu 2">
            <a:extLst>
              <a:ext uri="{FF2B5EF4-FFF2-40B4-BE49-F238E27FC236}">
                <a16:creationId xmlns:a16="http://schemas.microsoft.com/office/drawing/2014/main" id="{2D8E0E96-4B21-0879-5D1C-0E57D7C69D18}"/>
              </a:ext>
            </a:extLst>
          </p:cNvPr>
          <p:cNvSpPr>
            <a:spLocks noGrp="1"/>
          </p:cNvSpPr>
          <p:nvPr>
            <p:ph idx="1"/>
          </p:nvPr>
        </p:nvSpPr>
        <p:spPr>
          <a:xfrm>
            <a:off x="838200" y="1350498"/>
            <a:ext cx="10515600" cy="4826465"/>
          </a:xfrm>
        </p:spPr>
        <p:txBody>
          <a:bodyPr>
            <a:normAutofit/>
          </a:bodyPr>
          <a:lstStyle/>
          <a:p>
            <a:pPr marL="0" indent="0" algn="just">
              <a:lnSpc>
                <a:spcPct val="150000"/>
              </a:lnSpc>
              <a:spcBef>
                <a:spcPts val="600"/>
              </a:spcBef>
              <a:spcAft>
                <a:spcPts val="600"/>
              </a:spcAft>
              <a:buNone/>
            </a:pPr>
            <a:r>
              <a:rPr lang="tr-TR" sz="2400" dirty="0">
                <a:effectLst/>
                <a:latin typeface="Aptos" panose="020B0004020202020204" pitchFamily="34" charset="0"/>
                <a:ea typeface="Aptos" panose="020B0004020202020204" pitchFamily="34" charset="0"/>
                <a:cs typeface="Times New Roman" panose="02020603050405020304" pitchFamily="18" charset="0"/>
              </a:rPr>
              <a:t>İnternet, 1960'larda hükümet araştırmacılarının bilgi paylaşma yolu olarak başladı. 60'lı yıllarda bilgisayarlar büyük ve hareketsizdi.</a:t>
            </a:r>
          </a:p>
          <a:p>
            <a:pPr marL="0" indent="0" algn="just">
              <a:lnSpc>
                <a:spcPct val="150000"/>
              </a:lnSpc>
              <a:spcBef>
                <a:spcPts val="600"/>
              </a:spcBef>
              <a:spcAft>
                <a:spcPts val="600"/>
              </a:spcAft>
              <a:buNone/>
            </a:pPr>
            <a:endParaRPr lang="tr-TR" sz="2400" dirty="0"/>
          </a:p>
        </p:txBody>
      </p:sp>
      <p:pic>
        <p:nvPicPr>
          <p:cNvPr id="5" name="Resim 4" descr="metin, bilgisayar, iç mekan, bilgisayar monitörü içeren bir resim&#10;&#10;Açıklama otomatik olarak oluşturuldu">
            <a:extLst>
              <a:ext uri="{FF2B5EF4-FFF2-40B4-BE49-F238E27FC236}">
                <a16:creationId xmlns:a16="http://schemas.microsoft.com/office/drawing/2014/main" id="{B5D8A943-62A5-90D5-3A80-744627EF4D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7606" y="2690564"/>
            <a:ext cx="7413674" cy="3809955"/>
          </a:xfrm>
          <a:prstGeom prst="rect">
            <a:avLst/>
          </a:prstGeom>
        </p:spPr>
      </p:pic>
    </p:spTree>
    <p:extLst>
      <p:ext uri="{BB962C8B-B14F-4D97-AF65-F5344CB8AC3E}">
        <p14:creationId xmlns:p14="http://schemas.microsoft.com/office/powerpoint/2010/main" val="3010208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36404-5B51-B04D-B45E-C4E9DB3A68E8}"/>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E7F658CD-5864-3AA3-3951-D9D143FB34DB}"/>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Modeli-Veri Bağlantı Katmanı</a:t>
            </a:r>
          </a:p>
        </p:txBody>
      </p:sp>
      <p:sp>
        <p:nvSpPr>
          <p:cNvPr id="3" name="İçerik Yer Tutucusu 2">
            <a:extLst>
              <a:ext uri="{FF2B5EF4-FFF2-40B4-BE49-F238E27FC236}">
                <a16:creationId xmlns:a16="http://schemas.microsoft.com/office/drawing/2014/main" id="{BF367E85-B5F8-9B7C-C7A9-86B3AE1CD722}"/>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Veri, veri bağlantısı protokolü (örneğin PPP, HDLC, MAC) tarafından işlenir ve hatasız iletim için paketleme ve hata kontrolü gibi işlemler uygulanır.</a:t>
            </a:r>
          </a:p>
        </p:txBody>
      </p:sp>
      <p:pic>
        <p:nvPicPr>
          <p:cNvPr id="5" name="Resim 4" descr="metin, elektronik donanım, ekran görüntüsü, tasarım içeren bir resim&#10;&#10;Açıklama otomatik olarak oluşturuldu">
            <a:extLst>
              <a:ext uri="{FF2B5EF4-FFF2-40B4-BE49-F238E27FC236}">
                <a16:creationId xmlns:a16="http://schemas.microsoft.com/office/drawing/2014/main" id="{C5DA698F-8C58-6050-EB58-34B67B932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184" y="1758666"/>
            <a:ext cx="4893631" cy="4986791"/>
          </a:xfrm>
          <a:prstGeom prst="rect">
            <a:avLst/>
          </a:prstGeom>
        </p:spPr>
      </p:pic>
    </p:spTree>
    <p:extLst>
      <p:ext uri="{BB962C8B-B14F-4D97-AF65-F5344CB8AC3E}">
        <p14:creationId xmlns:p14="http://schemas.microsoft.com/office/powerpoint/2010/main" val="2458462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FC649-229A-1FA0-3620-4F462FB654FA}"/>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B073F57-AF4A-50A9-57D9-58A063BE7F31}"/>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Modeli-Veri Bağlantı Katmanı</a:t>
            </a:r>
          </a:p>
        </p:txBody>
      </p:sp>
      <p:sp>
        <p:nvSpPr>
          <p:cNvPr id="3" name="İçerik Yer Tutucusu 2">
            <a:extLst>
              <a:ext uri="{FF2B5EF4-FFF2-40B4-BE49-F238E27FC236}">
                <a16:creationId xmlns:a16="http://schemas.microsoft.com/office/drawing/2014/main" id="{32BCDD1D-ADD7-5EA7-5790-3E187A261891}"/>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Data Link katmanının altında Media Access Control (MAC) ve Logical Link Control (LLC) alt katmanları yer alır.</a:t>
            </a:r>
          </a:p>
          <a:p>
            <a:pPr marL="0" indent="0" algn="just">
              <a:lnSpc>
                <a:spcPct val="150000"/>
              </a:lnSpc>
              <a:spcBef>
                <a:spcPts val="600"/>
              </a:spcBef>
              <a:spcAft>
                <a:spcPts val="600"/>
              </a:spcAft>
              <a:buNone/>
            </a:pPr>
            <a:r>
              <a:rPr lang="tr-TR" sz="2200" dirty="0"/>
              <a:t>Bu katmanlar sayesinde fiziksel katmandan gelen sinyallerin bozulup bozulmadığı kontrol edilir ve hedef-kaynak MAC adreslerin tutulmasına olanak sağlayan bir frame yapısı eklenir. (Switch cihazı bu katmanda kullanılan bir ağ donanımıdır)</a:t>
            </a:r>
          </a:p>
        </p:txBody>
      </p:sp>
    </p:spTree>
    <p:extLst>
      <p:ext uri="{BB962C8B-B14F-4D97-AF65-F5344CB8AC3E}">
        <p14:creationId xmlns:p14="http://schemas.microsoft.com/office/powerpoint/2010/main" val="2305542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92BBD-780E-08E7-F751-753063F8CFC1}"/>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C2309F6B-D9F8-C9C8-1C8D-14139709FE2B}"/>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Modeli-Veri Bağlantı Katmanı</a:t>
            </a:r>
          </a:p>
        </p:txBody>
      </p:sp>
      <p:sp>
        <p:nvSpPr>
          <p:cNvPr id="3" name="İçerik Yer Tutucusu 2">
            <a:extLst>
              <a:ext uri="{FF2B5EF4-FFF2-40B4-BE49-F238E27FC236}">
                <a16:creationId xmlns:a16="http://schemas.microsoft.com/office/drawing/2014/main" id="{EB80AB0B-1570-7D67-5A78-D3B2ADA4259A}"/>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Switch cihazı, aynı ağdaki bilgisayarların haberleşmelerine olanak sağlar. Kendisine bağlı tüm bilgisayarların MAC adreslerini bir tabloda kaydeder. İç ağda haberleşirken, asıl faktör ‘MAC adresidir’ !!!</a:t>
            </a:r>
          </a:p>
        </p:txBody>
      </p:sp>
      <p:pic>
        <p:nvPicPr>
          <p:cNvPr id="7" name="Resim 6" descr="ekran görüntüsü, metin, diyagram, çizgi içeren bir resim&#10;&#10;Açıklama otomatik olarak oluşturuldu">
            <a:extLst>
              <a:ext uri="{FF2B5EF4-FFF2-40B4-BE49-F238E27FC236}">
                <a16:creationId xmlns:a16="http://schemas.microsoft.com/office/drawing/2014/main" id="{16373F58-622B-85E1-20D8-C7C5D011E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0447" y="2525293"/>
            <a:ext cx="6935168" cy="4220164"/>
          </a:xfrm>
          <a:prstGeom prst="rect">
            <a:avLst/>
          </a:prstGeom>
        </p:spPr>
      </p:pic>
    </p:spTree>
    <p:extLst>
      <p:ext uri="{BB962C8B-B14F-4D97-AF65-F5344CB8AC3E}">
        <p14:creationId xmlns:p14="http://schemas.microsoft.com/office/powerpoint/2010/main" val="3837295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Modeli-Ağ Katmanı</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Veri, ağ protokolü (örneğin IP) tarafından işlenir ve ağ adresleme bilgileri eklenir. Paket yönlendirme ve ağ kimlik doğrulama gibi işlemler gerçekleştirilir. Bu katmanın en önemli özelliği, veriyi paket olarak tanımlayıp dış ağa açmasıdır.</a:t>
            </a:r>
          </a:p>
          <a:p>
            <a:pPr marL="0" indent="0" algn="just">
              <a:lnSpc>
                <a:spcPct val="150000"/>
              </a:lnSpc>
              <a:spcBef>
                <a:spcPts val="600"/>
              </a:spcBef>
              <a:spcAft>
                <a:spcPts val="600"/>
              </a:spcAft>
              <a:buNone/>
            </a:pPr>
            <a:endParaRPr lang="tr-TR" sz="2200" dirty="0"/>
          </a:p>
        </p:txBody>
      </p:sp>
    </p:spTree>
    <p:extLst>
      <p:ext uri="{BB962C8B-B14F-4D97-AF65-F5344CB8AC3E}">
        <p14:creationId xmlns:p14="http://schemas.microsoft.com/office/powerpoint/2010/main" val="2583218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5830A-5C71-6DF9-16D0-FA7FD412DE5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276AD3A5-2BDF-A2A6-4F57-A0C6118A9B26}"/>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Modeli-Ağ Katmanı</a:t>
            </a:r>
          </a:p>
        </p:txBody>
      </p:sp>
      <p:pic>
        <p:nvPicPr>
          <p:cNvPr id="6" name="İçerik Yer Tutucusu 5" descr="metin, ekran görüntüsü, yazı tipi içeren bir resim&#10;&#10;Açıklama otomatik olarak oluşturuldu">
            <a:extLst>
              <a:ext uri="{FF2B5EF4-FFF2-40B4-BE49-F238E27FC236}">
                <a16:creationId xmlns:a16="http://schemas.microsoft.com/office/drawing/2014/main" id="{3023DD03-A111-2C0B-A942-9D18C73708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3068" y="815535"/>
            <a:ext cx="9125863" cy="5712032"/>
          </a:xfrm>
        </p:spPr>
      </p:pic>
    </p:spTree>
    <p:extLst>
      <p:ext uri="{BB962C8B-B14F-4D97-AF65-F5344CB8AC3E}">
        <p14:creationId xmlns:p14="http://schemas.microsoft.com/office/powerpoint/2010/main" val="356880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46AD3-8AA4-27B5-475E-BD0CF03954A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C934FBD0-7374-EC8E-C5AD-C195C724031A}"/>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Modeli-Ağ Katmanı</a:t>
            </a:r>
          </a:p>
        </p:txBody>
      </p:sp>
      <p:sp>
        <p:nvSpPr>
          <p:cNvPr id="3" name="İçerik Yer Tutucusu 2">
            <a:extLst>
              <a:ext uri="{FF2B5EF4-FFF2-40B4-BE49-F238E27FC236}">
                <a16:creationId xmlns:a16="http://schemas.microsoft.com/office/drawing/2014/main" id="{040A869C-ADCB-9354-4A14-AB60542BCF9E}"/>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Adresleme, verinin üzerine kaynak ve hedef makinelerin IP adreslerinin yazılmasıyla bir paket haline getirilmesi.</a:t>
            </a:r>
          </a:p>
          <a:p>
            <a:pPr marL="0" indent="0" algn="just">
              <a:lnSpc>
                <a:spcPct val="150000"/>
              </a:lnSpc>
              <a:spcBef>
                <a:spcPts val="600"/>
              </a:spcBef>
              <a:spcAft>
                <a:spcPts val="600"/>
              </a:spcAft>
              <a:buNone/>
            </a:pPr>
            <a:r>
              <a:rPr lang="tr-TR" sz="2200" dirty="0"/>
              <a:t>Yönlendirme, kaynak ve hedef makinelerin farklı ağlarda olması durumunda Router cihazları ile doğru adrese gitmesinin sağlanması.</a:t>
            </a:r>
          </a:p>
        </p:txBody>
      </p:sp>
    </p:spTree>
    <p:extLst>
      <p:ext uri="{BB962C8B-B14F-4D97-AF65-F5344CB8AC3E}">
        <p14:creationId xmlns:p14="http://schemas.microsoft.com/office/powerpoint/2010/main" val="3611866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8033C-A8A1-B5DE-CB7C-1BCC99F98036}"/>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9FB0BE0-147A-5596-C4CE-428CE3D55900}"/>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Modeli-Ağ Katmanı</a:t>
            </a:r>
          </a:p>
        </p:txBody>
      </p:sp>
      <p:pic>
        <p:nvPicPr>
          <p:cNvPr id="5" name="İçerik Yer Tutucusu 4" descr="metin, ekran görüntüsü, diyagram, yazı tipi içeren bir resim&#10;&#10;Açıklama otomatik olarak oluşturuldu">
            <a:extLst>
              <a:ext uri="{FF2B5EF4-FFF2-40B4-BE49-F238E27FC236}">
                <a16:creationId xmlns:a16="http://schemas.microsoft.com/office/drawing/2014/main" id="{1EF8C909-E433-8241-2483-9654741244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7853" y="787400"/>
            <a:ext cx="9256294" cy="5389563"/>
          </a:xfrm>
        </p:spPr>
      </p:pic>
    </p:spTree>
    <p:extLst>
      <p:ext uri="{BB962C8B-B14F-4D97-AF65-F5344CB8AC3E}">
        <p14:creationId xmlns:p14="http://schemas.microsoft.com/office/powerpoint/2010/main" val="3936932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12A9B-E896-5BF4-9F9C-177DFB43C5D6}"/>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C32E117-9C54-249C-33EC-2381A416F6A3}"/>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Modeli-Ağ Katmanı IPv4 Header</a:t>
            </a:r>
          </a:p>
        </p:txBody>
      </p:sp>
      <p:pic>
        <p:nvPicPr>
          <p:cNvPr id="5" name="İçerik Yer Tutucusu 4" descr="metin, ekran görüntüsü, yazı tipi, sayı, numara içeren bir resim&#10;&#10;Açıklama otomatik olarak oluşturuldu">
            <a:extLst>
              <a:ext uri="{FF2B5EF4-FFF2-40B4-BE49-F238E27FC236}">
                <a16:creationId xmlns:a16="http://schemas.microsoft.com/office/drawing/2014/main" id="{152DAD4D-89F8-868F-D808-2DB828A797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948" y="787400"/>
            <a:ext cx="10800103" cy="5958057"/>
          </a:xfrm>
        </p:spPr>
      </p:pic>
    </p:spTree>
    <p:extLst>
      <p:ext uri="{BB962C8B-B14F-4D97-AF65-F5344CB8AC3E}">
        <p14:creationId xmlns:p14="http://schemas.microsoft.com/office/powerpoint/2010/main" val="2365330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0DDE2-741B-C252-8228-B22AA67CD26E}"/>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2703A7C-D793-C5AA-AE7F-BB61387094E5}"/>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Modeli-Taşıma Katmanı</a:t>
            </a:r>
          </a:p>
        </p:txBody>
      </p:sp>
      <p:sp>
        <p:nvSpPr>
          <p:cNvPr id="3" name="İçerik Yer Tutucusu 2">
            <a:extLst>
              <a:ext uri="{FF2B5EF4-FFF2-40B4-BE49-F238E27FC236}">
                <a16:creationId xmlns:a16="http://schemas.microsoft.com/office/drawing/2014/main" id="{057B2A99-84AA-D557-9EE2-A8CD498F8507}"/>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Veri, taşıma protokolü (örneğin TCP, UDP) tarafından işlenir ve güvenilirlik ve sıraya koyma gibi özellikler eklenir. Segmentleme, hata kontrolü, akış kontrolü gibi işlemler uygulanabilir.</a:t>
            </a:r>
          </a:p>
        </p:txBody>
      </p:sp>
    </p:spTree>
    <p:extLst>
      <p:ext uri="{BB962C8B-B14F-4D97-AF65-F5344CB8AC3E}">
        <p14:creationId xmlns:p14="http://schemas.microsoft.com/office/powerpoint/2010/main" val="23360279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AC6AF-D03E-B600-CAC9-95863E72E394}"/>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3DFDF20-128C-F6ED-9171-680A3DA76EC2}"/>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Modeli-Taşıma Katmanı</a:t>
            </a:r>
          </a:p>
        </p:txBody>
      </p:sp>
      <p:pic>
        <p:nvPicPr>
          <p:cNvPr id="5" name="İçerik Yer Tutucusu 4" descr="ekran görüntüsü, metin, diyagram içeren bir resim&#10;&#10;Açıklama otomatik olarak oluşturuldu">
            <a:extLst>
              <a:ext uri="{FF2B5EF4-FFF2-40B4-BE49-F238E27FC236}">
                <a16:creationId xmlns:a16="http://schemas.microsoft.com/office/drawing/2014/main" id="{AD61C317-0F8C-E74F-1A6E-EBE02EEFB0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8433" y="1069157"/>
            <a:ext cx="8728944" cy="3446571"/>
          </a:xfrm>
        </p:spPr>
      </p:pic>
    </p:spTree>
    <p:extLst>
      <p:ext uri="{BB962C8B-B14F-4D97-AF65-F5344CB8AC3E}">
        <p14:creationId xmlns:p14="http://schemas.microsoft.com/office/powerpoint/2010/main" val="3046685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AE91C-FA3D-59DD-907F-CC7510EE0008}"/>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ADA4EF5A-9972-F447-8C9B-3276BBB673F8}"/>
              </a:ext>
            </a:extLst>
          </p:cNvPr>
          <p:cNvSpPr>
            <a:spLocks noGrp="1"/>
          </p:cNvSpPr>
          <p:nvPr>
            <p:ph type="title"/>
          </p:nvPr>
        </p:nvSpPr>
        <p:spPr>
          <a:xfrm>
            <a:off x="838200" y="365125"/>
            <a:ext cx="10515600" cy="661817"/>
          </a:xfrm>
        </p:spPr>
        <p:txBody>
          <a:bodyPr>
            <a:normAutofit fontScale="90000"/>
          </a:bodyPr>
          <a:lstStyle/>
          <a:p>
            <a:pPr algn="ctr">
              <a:lnSpc>
                <a:spcPct val="150000"/>
              </a:lnSpc>
            </a:pPr>
            <a:r>
              <a:rPr lang="tr-TR" dirty="0"/>
              <a:t>İNTERNETİN TARİHÇESİ</a:t>
            </a:r>
          </a:p>
        </p:txBody>
      </p:sp>
      <p:sp>
        <p:nvSpPr>
          <p:cNvPr id="3" name="İçerik Yer Tutucusu 2">
            <a:extLst>
              <a:ext uri="{FF2B5EF4-FFF2-40B4-BE49-F238E27FC236}">
                <a16:creationId xmlns:a16="http://schemas.microsoft.com/office/drawing/2014/main" id="{268C6559-890E-443D-CC27-808944F220A0}"/>
              </a:ext>
            </a:extLst>
          </p:cNvPr>
          <p:cNvSpPr>
            <a:spLocks noGrp="1"/>
          </p:cNvSpPr>
          <p:nvPr>
            <p:ph idx="1"/>
          </p:nvPr>
        </p:nvSpPr>
        <p:spPr>
          <a:xfrm>
            <a:off x="838200" y="1350498"/>
            <a:ext cx="10515600" cy="4826465"/>
          </a:xfrm>
        </p:spPr>
        <p:txBody>
          <a:bodyPr>
            <a:normAutofit/>
          </a:bodyPr>
          <a:lstStyle/>
          <a:p>
            <a:pPr marL="0" indent="0" algn="just">
              <a:lnSpc>
                <a:spcPct val="150000"/>
              </a:lnSpc>
              <a:spcBef>
                <a:spcPts val="600"/>
              </a:spcBef>
              <a:spcAft>
                <a:spcPts val="600"/>
              </a:spcAft>
              <a:buNone/>
            </a:pPr>
            <a:r>
              <a:rPr lang="tr-TR" sz="2400" dirty="0">
                <a:effectLst/>
                <a:latin typeface="Aptos" panose="020B0004020202020204" pitchFamily="34" charset="0"/>
                <a:ea typeface="Aptos" panose="020B0004020202020204" pitchFamily="34" charset="0"/>
                <a:cs typeface="Times New Roman" panose="02020603050405020304" pitchFamily="18" charset="0"/>
              </a:rPr>
              <a:t>Sovyetler Birliği'nin Sputnik uydusunu fırlatması, ABD Savunma Bakanlığı'nı nükleer bir saldırıdan sonra bile bilgilerin hâlâ yayılabileceği yolları düşünmeye teşvik etti.</a:t>
            </a:r>
          </a:p>
          <a:p>
            <a:pPr marL="0" indent="0" algn="just">
              <a:lnSpc>
                <a:spcPct val="150000"/>
              </a:lnSpc>
              <a:spcBef>
                <a:spcPts val="600"/>
              </a:spcBef>
              <a:spcAft>
                <a:spcPts val="600"/>
              </a:spcAft>
              <a:buNone/>
            </a:pPr>
            <a:endParaRPr lang="tr-TR" sz="2400" dirty="0"/>
          </a:p>
        </p:txBody>
      </p:sp>
      <p:pic>
        <p:nvPicPr>
          <p:cNvPr id="5" name="Resim 4" descr="metin, kuş, amblem, logo içeren bir resim&#10;&#10;Açıklama otomatik olarak oluşturuldu">
            <a:extLst>
              <a:ext uri="{FF2B5EF4-FFF2-40B4-BE49-F238E27FC236}">
                <a16:creationId xmlns:a16="http://schemas.microsoft.com/office/drawing/2014/main" id="{B926176B-B344-04DE-1978-31D928879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1618" y="2911713"/>
            <a:ext cx="6808763" cy="3588806"/>
          </a:xfrm>
          <a:prstGeom prst="rect">
            <a:avLst/>
          </a:prstGeom>
        </p:spPr>
      </p:pic>
    </p:spTree>
    <p:extLst>
      <p:ext uri="{BB962C8B-B14F-4D97-AF65-F5344CB8AC3E}">
        <p14:creationId xmlns:p14="http://schemas.microsoft.com/office/powerpoint/2010/main" val="15059599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BE75F-E97F-B5A6-F2BA-E4E3E92093BA}"/>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A55DDD5-9F8D-39A5-CE4A-3B8B60B82D3B}"/>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Modeli-Taşıma Katmanı</a:t>
            </a:r>
          </a:p>
        </p:txBody>
      </p:sp>
      <p:sp>
        <p:nvSpPr>
          <p:cNvPr id="3" name="İçerik Yer Tutucusu 2">
            <a:extLst>
              <a:ext uri="{FF2B5EF4-FFF2-40B4-BE49-F238E27FC236}">
                <a16:creationId xmlns:a16="http://schemas.microsoft.com/office/drawing/2014/main" id="{BF850254-81E1-4B92-61F3-F0704B6F5E5B}"/>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TCP protokolü, bağlantı güvenli bir protokoldür. Yani, segmentlerin karşı tarafa iletilmesi durumu için bir garanti verir. UDP ise herhangi bir garanti vermez. Bu nedenle TCP’den daha hızlıdır.</a:t>
            </a:r>
          </a:p>
          <a:p>
            <a:pPr marL="0" indent="0" algn="just">
              <a:lnSpc>
                <a:spcPct val="150000"/>
              </a:lnSpc>
              <a:spcBef>
                <a:spcPts val="600"/>
              </a:spcBef>
              <a:spcAft>
                <a:spcPts val="600"/>
              </a:spcAft>
              <a:buNone/>
            </a:pPr>
            <a:endParaRPr lang="tr-TR" sz="2200" dirty="0"/>
          </a:p>
        </p:txBody>
      </p:sp>
      <p:pic>
        <p:nvPicPr>
          <p:cNvPr id="5" name="Resim 4" descr="metin, taşıt, araç, tekerlek, kara taşıtı içeren bir resim&#10;&#10;Açıklama otomatik olarak oluşturuldu">
            <a:extLst>
              <a:ext uri="{FF2B5EF4-FFF2-40B4-BE49-F238E27FC236}">
                <a16:creationId xmlns:a16="http://schemas.microsoft.com/office/drawing/2014/main" id="{3BCC4671-2203-746F-E511-35967CB98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4216" y="2016870"/>
            <a:ext cx="4265384" cy="4815583"/>
          </a:xfrm>
          <a:prstGeom prst="rect">
            <a:avLst/>
          </a:prstGeom>
        </p:spPr>
      </p:pic>
    </p:spTree>
    <p:extLst>
      <p:ext uri="{BB962C8B-B14F-4D97-AF65-F5344CB8AC3E}">
        <p14:creationId xmlns:p14="http://schemas.microsoft.com/office/powerpoint/2010/main" val="3337318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BD204-C379-DD94-9CA9-744ACD53789B}"/>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DD5EFB8-F7B5-4FBC-169E-794D2D74C168}"/>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Modeli-Taşıma Katmanı</a:t>
            </a:r>
          </a:p>
        </p:txBody>
      </p:sp>
      <p:sp>
        <p:nvSpPr>
          <p:cNvPr id="3" name="İçerik Yer Tutucusu 2">
            <a:extLst>
              <a:ext uri="{FF2B5EF4-FFF2-40B4-BE49-F238E27FC236}">
                <a16:creationId xmlns:a16="http://schemas.microsoft.com/office/drawing/2014/main" id="{74EF6D89-0866-0681-687E-17063CBFE47E}"/>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Taşıma katmanının en önemli işlevi, veriyi segmentlere ayırırken bir port numarası eklemesidir. Bu sayede veri karşı tarafa gittiğinde eğer başka bir uygulama açıksa ya da başka bir transfer söz konusu ise hangi port’a gideceğini bildiği için sorunsuz bir şekilde iletilir.</a:t>
            </a:r>
          </a:p>
        </p:txBody>
      </p:sp>
    </p:spTree>
    <p:extLst>
      <p:ext uri="{BB962C8B-B14F-4D97-AF65-F5344CB8AC3E}">
        <p14:creationId xmlns:p14="http://schemas.microsoft.com/office/powerpoint/2010/main" val="340640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44113-6631-5EAA-4FDF-AAAFCEB5ADEB}"/>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9209CE0D-EABC-039B-F428-B4EBB3426BFD}"/>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Modeli-Taşıma Katmanı</a:t>
            </a:r>
          </a:p>
        </p:txBody>
      </p:sp>
      <p:pic>
        <p:nvPicPr>
          <p:cNvPr id="5" name="İçerik Yer Tutucusu 4" descr="metin, diyagram, yazı tipi, çizgi içeren bir resim&#10;&#10;Açıklama otomatik olarak oluşturuldu">
            <a:extLst>
              <a:ext uri="{FF2B5EF4-FFF2-40B4-BE49-F238E27FC236}">
                <a16:creationId xmlns:a16="http://schemas.microsoft.com/office/drawing/2014/main" id="{00E22C56-E711-D7A7-52D9-0A486F7B85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943228"/>
            <a:ext cx="10515600" cy="5077906"/>
          </a:xfrm>
        </p:spPr>
      </p:pic>
    </p:spTree>
    <p:extLst>
      <p:ext uri="{BB962C8B-B14F-4D97-AF65-F5344CB8AC3E}">
        <p14:creationId xmlns:p14="http://schemas.microsoft.com/office/powerpoint/2010/main" val="79557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FE2BA-5758-DF7F-C4C1-C9E359F71D5A}"/>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3D68A761-0B00-66D0-1F1E-D71EAFE90D4A}"/>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Modeli-Taşıma Katmanı</a:t>
            </a:r>
          </a:p>
        </p:txBody>
      </p:sp>
      <p:pic>
        <p:nvPicPr>
          <p:cNvPr id="5" name="İçerik Yer Tutucusu 4" descr="metin, ekran görüntüsü, yazı tipi, sayı, numara içeren bir resim&#10;&#10;Açıklama otomatik olarak oluşturuldu">
            <a:extLst>
              <a:ext uri="{FF2B5EF4-FFF2-40B4-BE49-F238E27FC236}">
                <a16:creationId xmlns:a16="http://schemas.microsoft.com/office/drawing/2014/main" id="{D74905B8-48EA-2E8A-4302-8ED8D19DDD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2602" y="787400"/>
            <a:ext cx="7866796" cy="5389563"/>
          </a:xfrm>
        </p:spPr>
      </p:pic>
    </p:spTree>
    <p:extLst>
      <p:ext uri="{BB962C8B-B14F-4D97-AF65-F5344CB8AC3E}">
        <p14:creationId xmlns:p14="http://schemas.microsoft.com/office/powerpoint/2010/main" val="28949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9B246-7C5C-DD3F-230E-C08F39A257E8}"/>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C5A8D4B6-C733-CEA0-50FD-EA7BBA6BCCA9}"/>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Modeli-Oturum Katmanı</a:t>
            </a:r>
          </a:p>
        </p:txBody>
      </p:sp>
      <p:sp>
        <p:nvSpPr>
          <p:cNvPr id="3" name="İçerik Yer Tutucusu 2">
            <a:extLst>
              <a:ext uri="{FF2B5EF4-FFF2-40B4-BE49-F238E27FC236}">
                <a16:creationId xmlns:a16="http://schemas.microsoft.com/office/drawing/2014/main" id="{265A9BD5-0462-DAE6-70D4-EF6AAFB0E9B9}"/>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Veri, oturum protokolü (örneğin NetBIOS) tarafından işlenir ve oturum yönetimi bilgileri eklenir. Oturum açma/kapama, senkronizasyon gibi işlemler gerçekleştirilir.</a:t>
            </a:r>
          </a:p>
          <a:p>
            <a:pPr marL="0" indent="0" algn="just">
              <a:lnSpc>
                <a:spcPct val="150000"/>
              </a:lnSpc>
              <a:spcBef>
                <a:spcPts val="600"/>
              </a:spcBef>
              <a:spcAft>
                <a:spcPts val="600"/>
              </a:spcAft>
              <a:buNone/>
            </a:pPr>
            <a:endParaRPr lang="tr-TR" sz="2200" dirty="0"/>
          </a:p>
        </p:txBody>
      </p:sp>
      <p:pic>
        <p:nvPicPr>
          <p:cNvPr id="5" name="Resim 4" descr="metin, ekran görüntüsü, yazı tipi içeren bir resim&#10;&#10;Açıklama otomatik olarak oluşturuldu">
            <a:extLst>
              <a:ext uri="{FF2B5EF4-FFF2-40B4-BE49-F238E27FC236}">
                <a16:creationId xmlns:a16="http://schemas.microsoft.com/office/drawing/2014/main" id="{881BD476-1D07-A09B-4E8E-129E0EE76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587" y="1836641"/>
            <a:ext cx="8731045" cy="4908816"/>
          </a:xfrm>
          <a:prstGeom prst="rect">
            <a:avLst/>
          </a:prstGeom>
        </p:spPr>
      </p:pic>
    </p:spTree>
    <p:extLst>
      <p:ext uri="{BB962C8B-B14F-4D97-AF65-F5344CB8AC3E}">
        <p14:creationId xmlns:p14="http://schemas.microsoft.com/office/powerpoint/2010/main" val="1072057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5BCBA-6BBB-01CA-A8A9-8E79546A2C8C}"/>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0A882C1E-3154-1652-340D-C75CE7A53D75}"/>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Modeli-Sunum Katmanı</a:t>
            </a:r>
          </a:p>
        </p:txBody>
      </p:sp>
      <p:sp>
        <p:nvSpPr>
          <p:cNvPr id="3" name="İçerik Yer Tutucusu 2">
            <a:extLst>
              <a:ext uri="{FF2B5EF4-FFF2-40B4-BE49-F238E27FC236}">
                <a16:creationId xmlns:a16="http://schemas.microsoft.com/office/drawing/2014/main" id="{F9A04141-0660-F44C-7F86-83BEAEAC6324}"/>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Veri, sunum protokolü (örneğin ASN.1, XML) tarafından işlenir ve farklı sistemler arasında uyumlu hale getirilir. Veri sıkıştırma, şifreleme veya format dönüştürme gibi işlemler uygulanabilir.</a:t>
            </a:r>
          </a:p>
        </p:txBody>
      </p:sp>
      <p:pic>
        <p:nvPicPr>
          <p:cNvPr id="5" name="Resim 4" descr="metin, ekran görüntüsü, yazı tipi içeren bir resim&#10;&#10;Açıklama otomatik olarak oluşturuldu">
            <a:extLst>
              <a:ext uri="{FF2B5EF4-FFF2-40B4-BE49-F238E27FC236}">
                <a16:creationId xmlns:a16="http://schemas.microsoft.com/office/drawing/2014/main" id="{F89EA3EF-07A9-6E64-E41B-9F47C829B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819" y="2289153"/>
            <a:ext cx="8126361" cy="4568847"/>
          </a:xfrm>
          <a:prstGeom prst="rect">
            <a:avLst/>
          </a:prstGeom>
        </p:spPr>
      </p:pic>
    </p:spTree>
    <p:extLst>
      <p:ext uri="{BB962C8B-B14F-4D97-AF65-F5344CB8AC3E}">
        <p14:creationId xmlns:p14="http://schemas.microsoft.com/office/powerpoint/2010/main" val="2073190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63E4D-3A82-862D-D13C-474946AB07E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CC8FD3A9-A3C3-CFFA-CB0C-6C8958FD000B}"/>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Modeli-Uygulama Katmanı</a:t>
            </a:r>
          </a:p>
        </p:txBody>
      </p:sp>
      <p:sp>
        <p:nvSpPr>
          <p:cNvPr id="3" name="İçerik Yer Tutucusu 2">
            <a:extLst>
              <a:ext uri="{FF2B5EF4-FFF2-40B4-BE49-F238E27FC236}">
                <a16:creationId xmlns:a16="http://schemas.microsoft.com/office/drawing/2014/main" id="{84B8AB08-1507-B1FF-8CEF-2990EEECFDA6}"/>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Bilgisayar uygulamaları ile network arasında bir ara birim sağlar.</a:t>
            </a:r>
          </a:p>
          <a:p>
            <a:pPr marL="0" indent="0" algn="just">
              <a:lnSpc>
                <a:spcPct val="150000"/>
              </a:lnSpc>
              <a:spcBef>
                <a:spcPts val="600"/>
              </a:spcBef>
              <a:spcAft>
                <a:spcPts val="600"/>
              </a:spcAft>
              <a:buNone/>
            </a:pPr>
            <a:r>
              <a:rPr lang="tr-TR" sz="2200" dirty="0"/>
              <a:t>Veri, uygulama tarafından oluşturulur ve bir uygulama protokolü (örneğin HTTP, FTP, SMTP) kullanılarak paketlenir.</a:t>
            </a:r>
          </a:p>
          <a:p>
            <a:pPr marL="0" indent="0" algn="just">
              <a:lnSpc>
                <a:spcPct val="150000"/>
              </a:lnSpc>
              <a:spcBef>
                <a:spcPts val="600"/>
              </a:spcBef>
              <a:spcAft>
                <a:spcPts val="600"/>
              </a:spcAft>
              <a:buNone/>
            </a:pPr>
            <a:r>
              <a:rPr lang="tr-TR" sz="2200" dirty="0"/>
              <a:t>Paket başlığı, alıcı ve gönderici bilgilerini, veri tipini ve diğer kontrol bilgilerini içerir.</a:t>
            </a:r>
          </a:p>
        </p:txBody>
      </p:sp>
    </p:spTree>
    <p:extLst>
      <p:ext uri="{BB962C8B-B14F-4D97-AF65-F5344CB8AC3E}">
        <p14:creationId xmlns:p14="http://schemas.microsoft.com/office/powerpoint/2010/main" val="2542532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A603A-0896-AECB-FF25-594956076EB7}"/>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B3B2EBDE-7A59-0F98-6261-68134BD72BBD}"/>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OSI vs TCP/IP</a:t>
            </a:r>
          </a:p>
        </p:txBody>
      </p:sp>
      <p:pic>
        <p:nvPicPr>
          <p:cNvPr id="5" name="İçerik Yer Tutucusu 4" descr="metin, ekran görüntüsü, yazı tipi içeren bir resim&#10;&#10;Açıklama otomatik olarak oluşturuldu">
            <a:extLst>
              <a:ext uri="{FF2B5EF4-FFF2-40B4-BE49-F238E27FC236}">
                <a16:creationId xmlns:a16="http://schemas.microsoft.com/office/drawing/2014/main" id="{FE6CCDBD-A040-9197-50B7-09A09F3507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2938" y="787400"/>
            <a:ext cx="9586123" cy="5389563"/>
          </a:xfrm>
        </p:spPr>
      </p:pic>
    </p:spTree>
    <p:extLst>
      <p:ext uri="{BB962C8B-B14F-4D97-AF65-F5344CB8AC3E}">
        <p14:creationId xmlns:p14="http://schemas.microsoft.com/office/powerpoint/2010/main" val="3896712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125EA-BD04-1D9A-66E1-AE8BAB2D64FC}"/>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EB853636-7EEB-0254-1374-1F23B86499BC}"/>
              </a:ext>
            </a:extLst>
          </p:cNvPr>
          <p:cNvSpPr>
            <a:spLocks noGrp="1"/>
          </p:cNvSpPr>
          <p:nvPr>
            <p:ph type="title"/>
          </p:nvPr>
        </p:nvSpPr>
        <p:spPr>
          <a:xfrm>
            <a:off x="838200" y="365125"/>
            <a:ext cx="10515600" cy="661817"/>
          </a:xfrm>
        </p:spPr>
        <p:txBody>
          <a:bodyPr>
            <a:normAutofit fontScale="90000"/>
          </a:bodyPr>
          <a:lstStyle/>
          <a:p>
            <a:pPr algn="ctr">
              <a:lnSpc>
                <a:spcPct val="150000"/>
              </a:lnSpc>
            </a:pPr>
            <a:r>
              <a:rPr lang="tr-TR" dirty="0"/>
              <a:t>İNTERNETİN TARİHÇESİ</a:t>
            </a:r>
          </a:p>
        </p:txBody>
      </p:sp>
      <p:sp>
        <p:nvSpPr>
          <p:cNvPr id="3" name="İçerik Yer Tutucusu 2">
            <a:extLst>
              <a:ext uri="{FF2B5EF4-FFF2-40B4-BE49-F238E27FC236}">
                <a16:creationId xmlns:a16="http://schemas.microsoft.com/office/drawing/2014/main" id="{BE03F7BE-7599-9278-88AC-D5EBE45C8FE1}"/>
              </a:ext>
            </a:extLst>
          </p:cNvPr>
          <p:cNvSpPr>
            <a:spLocks noGrp="1"/>
          </p:cNvSpPr>
          <p:nvPr>
            <p:ph idx="1"/>
          </p:nvPr>
        </p:nvSpPr>
        <p:spPr>
          <a:xfrm>
            <a:off x="838200" y="1350498"/>
            <a:ext cx="10515600" cy="4826465"/>
          </a:xfrm>
        </p:spPr>
        <p:txBody>
          <a:bodyPr>
            <a:normAutofit/>
          </a:bodyPr>
          <a:lstStyle/>
          <a:p>
            <a:pPr marL="0" indent="0" algn="just">
              <a:lnSpc>
                <a:spcPct val="150000"/>
              </a:lnSpc>
              <a:spcBef>
                <a:spcPts val="600"/>
              </a:spcBef>
              <a:spcAft>
                <a:spcPts val="600"/>
              </a:spcAft>
              <a:buNone/>
            </a:pPr>
            <a:r>
              <a:rPr lang="tr-TR" sz="2400" dirty="0">
                <a:effectLst/>
                <a:latin typeface="Aptos" panose="020B0004020202020204" pitchFamily="34" charset="0"/>
                <a:ea typeface="Aptos" panose="020B0004020202020204" pitchFamily="34" charset="0"/>
                <a:cs typeface="Times New Roman" panose="02020603050405020304" pitchFamily="18" charset="0"/>
              </a:rPr>
              <a:t>Bu, sonuçta şu anda İnternet olarak bildiğimiz şeye dönüşen ağ olan ARPANET'in (İleri Araştırma Projeleri Ajansı Ağı) oluşumuna yol açtı. ARPANET büyük bir başarı elde etti ancak üyelik, Savunma Bakanlığı ile sözleşmesi olan bazı akademik ve araştırma kuruluşlarıyla sınırlıydı. Buna karşılık bilgi paylaşımını sağlayacak başka ağlar oluşturuldu.</a:t>
            </a:r>
            <a:endParaRPr lang="tr-TR" sz="2400" dirty="0"/>
          </a:p>
        </p:txBody>
      </p:sp>
    </p:spTree>
    <p:extLst>
      <p:ext uri="{BB962C8B-B14F-4D97-AF65-F5344CB8AC3E}">
        <p14:creationId xmlns:p14="http://schemas.microsoft.com/office/powerpoint/2010/main" val="4020938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5147D-9663-A78B-0347-92F272CF55C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B8262A79-5D95-1014-2487-896BD9D2E954}"/>
              </a:ext>
            </a:extLst>
          </p:cNvPr>
          <p:cNvSpPr>
            <a:spLocks noGrp="1"/>
          </p:cNvSpPr>
          <p:nvPr>
            <p:ph type="title"/>
          </p:nvPr>
        </p:nvSpPr>
        <p:spPr>
          <a:xfrm>
            <a:off x="838200" y="365125"/>
            <a:ext cx="10515600" cy="661817"/>
          </a:xfrm>
        </p:spPr>
        <p:txBody>
          <a:bodyPr>
            <a:normAutofit fontScale="90000"/>
          </a:bodyPr>
          <a:lstStyle/>
          <a:p>
            <a:pPr algn="ctr">
              <a:lnSpc>
                <a:spcPct val="150000"/>
              </a:lnSpc>
            </a:pPr>
            <a:r>
              <a:rPr lang="tr-TR" dirty="0"/>
              <a:t>İNTERNETİN TARİHÇESİ</a:t>
            </a:r>
          </a:p>
        </p:txBody>
      </p:sp>
      <p:sp>
        <p:nvSpPr>
          <p:cNvPr id="3" name="İçerik Yer Tutucusu 2">
            <a:extLst>
              <a:ext uri="{FF2B5EF4-FFF2-40B4-BE49-F238E27FC236}">
                <a16:creationId xmlns:a16="http://schemas.microsoft.com/office/drawing/2014/main" id="{C06DBD66-4B72-7FFA-7486-3E38ADC50C46}"/>
              </a:ext>
            </a:extLst>
          </p:cNvPr>
          <p:cNvSpPr>
            <a:spLocks noGrp="1"/>
          </p:cNvSpPr>
          <p:nvPr>
            <p:ph idx="1"/>
          </p:nvPr>
        </p:nvSpPr>
        <p:spPr>
          <a:xfrm>
            <a:off x="838200" y="1350498"/>
            <a:ext cx="10515600" cy="4826465"/>
          </a:xfrm>
        </p:spPr>
        <p:txBody>
          <a:bodyPr>
            <a:normAutofit/>
          </a:bodyPr>
          <a:lstStyle/>
          <a:p>
            <a:pPr marL="0" indent="0" algn="just">
              <a:lnSpc>
                <a:spcPct val="150000"/>
              </a:lnSpc>
              <a:spcBef>
                <a:spcPts val="600"/>
              </a:spcBef>
              <a:spcAft>
                <a:spcPts val="600"/>
              </a:spcAft>
              <a:buNone/>
            </a:pPr>
            <a:r>
              <a:rPr lang="tr-TR" sz="2400" dirty="0">
                <a:effectLst/>
                <a:latin typeface="Aptos" panose="020B0004020202020204" pitchFamily="34" charset="0"/>
                <a:ea typeface="Aptos" panose="020B0004020202020204" pitchFamily="34" charset="0"/>
                <a:cs typeface="Times New Roman" panose="02020603050405020304" pitchFamily="18" charset="0"/>
              </a:rPr>
              <a:t>1 Ocak 1983 İnternet'in resmi doğum günü olarak kabul ediliyor. Bundan önce, çeşitli bilgisayar ağlarının birbirleriyle iletişim kurmanın standart bir yolu yoktu. TCP/IP adı verilen yeni bir iletişim protokolü oluşturuldu.</a:t>
            </a:r>
          </a:p>
          <a:p>
            <a:pPr marL="0" indent="0" algn="just">
              <a:lnSpc>
                <a:spcPct val="150000"/>
              </a:lnSpc>
              <a:spcBef>
                <a:spcPts val="600"/>
              </a:spcBef>
              <a:spcAft>
                <a:spcPts val="600"/>
              </a:spcAft>
              <a:buNone/>
            </a:pPr>
            <a:endParaRPr lang="tr-TR" sz="2400" dirty="0"/>
          </a:p>
        </p:txBody>
      </p:sp>
      <p:pic>
        <p:nvPicPr>
          <p:cNvPr id="5" name="Resim 4" descr="metin, çizgi film, poster, grafik tasarım içeren bir resim&#10;&#10;Açıklama otomatik olarak oluşturuldu">
            <a:extLst>
              <a:ext uri="{FF2B5EF4-FFF2-40B4-BE49-F238E27FC236}">
                <a16:creationId xmlns:a16="http://schemas.microsoft.com/office/drawing/2014/main" id="{989D8F2F-6930-6A37-F4BB-7C3E89F5A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6322" y="3013356"/>
            <a:ext cx="6519355" cy="3707412"/>
          </a:xfrm>
          <a:prstGeom prst="rect">
            <a:avLst/>
          </a:prstGeom>
        </p:spPr>
      </p:pic>
    </p:spTree>
    <p:extLst>
      <p:ext uri="{BB962C8B-B14F-4D97-AF65-F5344CB8AC3E}">
        <p14:creationId xmlns:p14="http://schemas.microsoft.com/office/powerpoint/2010/main" val="1926981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D1254-8B82-3BEC-E689-DD4962A596B5}"/>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3022FF47-7604-3E55-33AB-AA637EFE8EEF}"/>
              </a:ext>
            </a:extLst>
          </p:cNvPr>
          <p:cNvSpPr>
            <a:spLocks noGrp="1"/>
          </p:cNvSpPr>
          <p:nvPr>
            <p:ph type="title"/>
          </p:nvPr>
        </p:nvSpPr>
        <p:spPr>
          <a:xfrm>
            <a:off x="838200" y="365125"/>
            <a:ext cx="10515600" cy="661817"/>
          </a:xfrm>
        </p:spPr>
        <p:txBody>
          <a:bodyPr>
            <a:normAutofit fontScale="90000"/>
          </a:bodyPr>
          <a:lstStyle/>
          <a:p>
            <a:pPr algn="ctr">
              <a:lnSpc>
                <a:spcPct val="150000"/>
              </a:lnSpc>
            </a:pPr>
            <a:r>
              <a:rPr lang="tr-TR" dirty="0"/>
              <a:t>İNTERNETİN TARİHÇESİ</a:t>
            </a:r>
          </a:p>
        </p:txBody>
      </p:sp>
      <p:sp>
        <p:nvSpPr>
          <p:cNvPr id="3" name="İçerik Yer Tutucusu 2">
            <a:extLst>
              <a:ext uri="{FF2B5EF4-FFF2-40B4-BE49-F238E27FC236}">
                <a16:creationId xmlns:a16="http://schemas.microsoft.com/office/drawing/2014/main" id="{BAA10842-64EC-C56E-C7A9-19B737B69C3E}"/>
              </a:ext>
            </a:extLst>
          </p:cNvPr>
          <p:cNvSpPr>
            <a:spLocks noGrp="1"/>
          </p:cNvSpPr>
          <p:nvPr>
            <p:ph idx="1"/>
          </p:nvPr>
        </p:nvSpPr>
        <p:spPr>
          <a:xfrm>
            <a:off x="838200" y="1350498"/>
            <a:ext cx="10515600" cy="4826465"/>
          </a:xfrm>
        </p:spPr>
        <p:txBody>
          <a:bodyPr/>
          <a:lstStyle/>
          <a:p>
            <a:pPr marL="0" indent="0" algn="just">
              <a:lnSpc>
                <a:spcPct val="150000"/>
              </a:lnSpc>
              <a:spcBef>
                <a:spcPts val="600"/>
              </a:spcBef>
              <a:spcAft>
                <a:spcPts val="600"/>
              </a:spcAft>
              <a:buNone/>
            </a:pPr>
            <a:r>
              <a:rPr lang="tr-TR" dirty="0"/>
              <a:t>Ancak, internetin globalleşerek tüm dünyadaki kullanıcıların erişimine açılması ise 1990’lı yıllara denk gelmektedir.</a:t>
            </a:r>
          </a:p>
          <a:p>
            <a:pPr marL="0" indent="0" algn="just">
              <a:lnSpc>
                <a:spcPct val="150000"/>
              </a:lnSpc>
              <a:spcBef>
                <a:spcPts val="600"/>
              </a:spcBef>
              <a:spcAft>
                <a:spcPts val="600"/>
              </a:spcAft>
              <a:buNone/>
            </a:pPr>
            <a:endParaRPr lang="tr-TR" dirty="0"/>
          </a:p>
        </p:txBody>
      </p:sp>
      <p:pic>
        <p:nvPicPr>
          <p:cNvPr id="5" name="Resim 4" descr="ekran görüntüsü, tasarım içeren bir resim&#10;&#10;Açıklama otomatik olarak oluşturuldu">
            <a:extLst>
              <a:ext uri="{FF2B5EF4-FFF2-40B4-BE49-F238E27FC236}">
                <a16:creationId xmlns:a16="http://schemas.microsoft.com/office/drawing/2014/main" id="{B2C01380-0A0B-3C7B-8F4F-B148CA15D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837" y="2745579"/>
            <a:ext cx="7064326" cy="3971744"/>
          </a:xfrm>
          <a:prstGeom prst="rect">
            <a:avLst/>
          </a:prstGeom>
        </p:spPr>
      </p:pic>
    </p:spTree>
    <p:extLst>
      <p:ext uri="{BB962C8B-B14F-4D97-AF65-F5344CB8AC3E}">
        <p14:creationId xmlns:p14="http://schemas.microsoft.com/office/powerpoint/2010/main" val="774362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4A974-0E2B-CD33-DB73-1C3AFC7AE7B9}"/>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507C0E0-BB21-FC6F-93E6-418ED7A250C9}"/>
              </a:ext>
            </a:extLst>
          </p:cNvPr>
          <p:cNvSpPr>
            <a:spLocks noGrp="1"/>
          </p:cNvSpPr>
          <p:nvPr>
            <p:ph type="title"/>
          </p:nvPr>
        </p:nvSpPr>
        <p:spPr>
          <a:xfrm>
            <a:off x="838200" y="365125"/>
            <a:ext cx="10515600" cy="661817"/>
          </a:xfrm>
        </p:spPr>
        <p:txBody>
          <a:bodyPr>
            <a:normAutofit fontScale="90000"/>
          </a:bodyPr>
          <a:lstStyle/>
          <a:p>
            <a:pPr algn="ctr">
              <a:lnSpc>
                <a:spcPct val="150000"/>
              </a:lnSpc>
            </a:pPr>
            <a:r>
              <a:rPr lang="tr-TR" dirty="0"/>
              <a:t>İNTERNET NASIL ÇALIŞIR?</a:t>
            </a:r>
          </a:p>
        </p:txBody>
      </p:sp>
      <p:pic>
        <p:nvPicPr>
          <p:cNvPr id="5" name="İçerik Yer Tutucusu 4" descr="logo, grafik, yazı tipi, meneviş mavisi içeren bir resim&#10;&#10;Açıklama otomatik olarak oluşturuldu">
            <a:extLst>
              <a:ext uri="{FF2B5EF4-FFF2-40B4-BE49-F238E27FC236}">
                <a16:creationId xmlns:a16="http://schemas.microsoft.com/office/drawing/2014/main" id="{52D88D4B-D001-9AEB-C927-2C021F8F33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128" y="1350963"/>
            <a:ext cx="8583744" cy="4826000"/>
          </a:xfrm>
        </p:spPr>
      </p:pic>
    </p:spTree>
    <p:extLst>
      <p:ext uri="{BB962C8B-B14F-4D97-AF65-F5344CB8AC3E}">
        <p14:creationId xmlns:p14="http://schemas.microsoft.com/office/powerpoint/2010/main" val="1498073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34E2C-DC73-A89A-25F0-0151BD7BC71C}"/>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8EDA348D-A203-4D8B-78DC-EE30DDF4047F}"/>
              </a:ext>
            </a:extLst>
          </p:cNvPr>
          <p:cNvSpPr>
            <a:spLocks noGrp="1"/>
          </p:cNvSpPr>
          <p:nvPr>
            <p:ph type="title"/>
          </p:nvPr>
        </p:nvSpPr>
        <p:spPr>
          <a:xfrm>
            <a:off x="630936" y="639520"/>
            <a:ext cx="3429000" cy="1719072"/>
          </a:xfrm>
        </p:spPr>
        <p:txBody>
          <a:bodyPr anchor="b">
            <a:normAutofit/>
          </a:bodyPr>
          <a:lstStyle/>
          <a:p>
            <a:r>
              <a:rPr lang="tr-TR" sz="3800"/>
              <a:t>İNTERNET NASIL ÇALIŞIR?</a:t>
            </a:r>
          </a:p>
        </p:txBody>
      </p:sp>
      <p:sp>
        <p:nvSpPr>
          <p:cNvPr id="3" name="İçerik Yer Tutucusu 2">
            <a:extLst>
              <a:ext uri="{FF2B5EF4-FFF2-40B4-BE49-F238E27FC236}">
                <a16:creationId xmlns:a16="http://schemas.microsoft.com/office/drawing/2014/main" id="{740ED311-E6EA-435B-9247-0E1B18179364}"/>
              </a:ext>
            </a:extLst>
          </p:cNvPr>
          <p:cNvSpPr>
            <a:spLocks noGrp="1"/>
          </p:cNvSpPr>
          <p:nvPr>
            <p:ph idx="1"/>
          </p:nvPr>
        </p:nvSpPr>
        <p:spPr>
          <a:xfrm>
            <a:off x="630936" y="2807208"/>
            <a:ext cx="3429000" cy="3410712"/>
          </a:xfrm>
        </p:spPr>
        <p:txBody>
          <a:bodyPr anchor="t">
            <a:normAutofit/>
          </a:bodyPr>
          <a:lstStyle/>
          <a:p>
            <a:pPr marL="0" indent="0">
              <a:spcBef>
                <a:spcPts val="600"/>
              </a:spcBef>
              <a:spcAft>
                <a:spcPts val="600"/>
              </a:spcAft>
              <a:buNone/>
            </a:pPr>
            <a:r>
              <a:rPr lang="tr-TR" sz="2200"/>
              <a:t>İnternet, verilerin tutulduğu sunuculara erişim ile sağlanır.</a:t>
            </a:r>
          </a:p>
          <a:p>
            <a:pPr marL="0" indent="0">
              <a:spcBef>
                <a:spcPts val="600"/>
              </a:spcBef>
              <a:spcAft>
                <a:spcPts val="600"/>
              </a:spcAft>
              <a:buNone/>
            </a:pPr>
            <a:endParaRPr lang="tr-TR" sz="2200"/>
          </a:p>
        </p:txBody>
      </p:sp>
      <p:pic>
        <p:nvPicPr>
          <p:cNvPr id="5" name="Resim 4" descr="metin, bilgisayar, ekran görüntüsü, dizüstü içeren bir resim&#10;&#10;Açıklama otomatik olarak oluşturuldu">
            <a:extLst>
              <a:ext uri="{FF2B5EF4-FFF2-40B4-BE49-F238E27FC236}">
                <a16:creationId xmlns:a16="http://schemas.microsoft.com/office/drawing/2014/main" id="{91ABCE81-26D1-1042-7C31-8DBC8AE56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694440"/>
            <a:ext cx="6903720" cy="3469119"/>
          </a:xfrm>
          <a:prstGeom prst="rect">
            <a:avLst/>
          </a:prstGeom>
        </p:spPr>
      </p:pic>
    </p:spTree>
    <p:extLst>
      <p:ext uri="{BB962C8B-B14F-4D97-AF65-F5344CB8AC3E}">
        <p14:creationId xmlns:p14="http://schemas.microsoft.com/office/powerpoint/2010/main" val="1368741249"/>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1011</TotalTime>
  <Words>1281</Words>
  <Application>Microsoft Office PowerPoint</Application>
  <PresentationFormat>Geniş ekran</PresentationFormat>
  <Paragraphs>101</Paragraphs>
  <Slides>47</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47</vt:i4>
      </vt:variant>
    </vt:vector>
  </HeadingPairs>
  <TitlesOfParts>
    <vt:vector size="51" baseType="lpstr">
      <vt:lpstr>Aptos</vt:lpstr>
      <vt:lpstr>Aptos Display</vt:lpstr>
      <vt:lpstr>Arial</vt:lpstr>
      <vt:lpstr>Office Teması</vt:lpstr>
      <vt:lpstr>BİLGİ GÜVENLİĞİ DERSİ 3. HAFTA</vt:lpstr>
      <vt:lpstr>İNTERNET NEDİR?</vt:lpstr>
      <vt:lpstr>İNTERNETİN TARİHÇESİ</vt:lpstr>
      <vt:lpstr>İNTERNETİN TARİHÇESİ</vt:lpstr>
      <vt:lpstr>İNTERNETİN TARİHÇESİ</vt:lpstr>
      <vt:lpstr>İNTERNETİN TARİHÇESİ</vt:lpstr>
      <vt:lpstr>İNTERNETİN TARİHÇESİ</vt:lpstr>
      <vt:lpstr>İNTERNET NASIL ÇALIŞIR?</vt:lpstr>
      <vt:lpstr>İNTERNET NASIL ÇALIŞIR?</vt:lpstr>
      <vt:lpstr>İNTERNET NASIL ÇALIŞIR?</vt:lpstr>
      <vt:lpstr>İNTERNET NASIL ÇALIŞIR?</vt:lpstr>
      <vt:lpstr>Web Site</vt:lpstr>
      <vt:lpstr>Web Site</vt:lpstr>
      <vt:lpstr>Alan Adı</vt:lpstr>
      <vt:lpstr>Barındırma</vt:lpstr>
      <vt:lpstr>OSI MODELİ</vt:lpstr>
      <vt:lpstr>OSI MODELİ-Anahtar Kavramlar</vt:lpstr>
      <vt:lpstr>OSI MODELİ-Anahtar Kavramlar</vt:lpstr>
      <vt:lpstr>OSI MODELİ-Anahtar Kavramlar</vt:lpstr>
      <vt:lpstr>OSI MODELİ-Anahtar Kavramlar</vt:lpstr>
      <vt:lpstr>OSI MODELİ-KATMANLAR</vt:lpstr>
      <vt:lpstr>OSI MODELİ-KATMANLAR</vt:lpstr>
      <vt:lpstr>OSI MODELİ-PROTOKOLLER</vt:lpstr>
      <vt:lpstr>OSI MODELİ-KATMANLAR</vt:lpstr>
      <vt:lpstr>OSI MODELİ-KATMANLAR</vt:lpstr>
      <vt:lpstr>OSI MODELİ-Taşıma Katmanı (Transport Layer)</vt:lpstr>
      <vt:lpstr>OSI MODELİ-Taşıma Katmanı (Transport Layer)</vt:lpstr>
      <vt:lpstr>OSI MODELİ-Kapsülleme</vt:lpstr>
      <vt:lpstr>OSI Modeli-Fiziksel Katman</vt:lpstr>
      <vt:lpstr>OSI Modeli-Veri Bağlantı Katmanı</vt:lpstr>
      <vt:lpstr>OSI Modeli-Veri Bağlantı Katmanı</vt:lpstr>
      <vt:lpstr>OSI Modeli-Veri Bağlantı Katmanı</vt:lpstr>
      <vt:lpstr>OSI Modeli-Ağ Katmanı</vt:lpstr>
      <vt:lpstr>OSI Modeli-Ağ Katmanı</vt:lpstr>
      <vt:lpstr>OSI Modeli-Ağ Katmanı</vt:lpstr>
      <vt:lpstr>OSI Modeli-Ağ Katmanı</vt:lpstr>
      <vt:lpstr>OSI Modeli-Ağ Katmanı IPv4 Header</vt:lpstr>
      <vt:lpstr>OSI Modeli-Taşıma Katmanı</vt:lpstr>
      <vt:lpstr>OSI Modeli-Taşıma Katmanı</vt:lpstr>
      <vt:lpstr>OSI Modeli-Taşıma Katmanı</vt:lpstr>
      <vt:lpstr>OSI Modeli-Taşıma Katmanı</vt:lpstr>
      <vt:lpstr>OSI Modeli-Taşıma Katmanı</vt:lpstr>
      <vt:lpstr>OSI Modeli-Taşıma Katmanı</vt:lpstr>
      <vt:lpstr>OSI Modeli-Oturum Katmanı</vt:lpstr>
      <vt:lpstr>OSI Modeli-Sunum Katmanı</vt:lpstr>
      <vt:lpstr>OSI Modeli-Uygulama Katmanı</vt:lpstr>
      <vt:lpstr>OSI vs TCP/IP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İÇERİK TASARIMI DERSİ 2. HAFTA</dc:title>
  <dc:creator>Furkan Aslan</dc:creator>
  <cp:lastModifiedBy>Furkan ATLAN</cp:lastModifiedBy>
  <cp:revision>382</cp:revision>
  <dcterms:created xsi:type="dcterms:W3CDTF">2024-02-18T18:13:34Z</dcterms:created>
  <dcterms:modified xsi:type="dcterms:W3CDTF">2025-04-12T11:02:37Z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2024-02-18T18:14:27Z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043d1765-d45d-4d1c-8df9-8de8575b1324</vt:lpwstr>
  </property>
  <property fmtid="{D5CDD505-2E9C-101B-9397-08002B2CF9AE}" pid="7" name="MSIP_Label_defa4170-0d19-0005-0004-bc88714345d2_ActionId">
    <vt:lpwstr>65218768-bae2-498b-802d-d9ad6cbc58ab</vt:lpwstr>
  </property>
  <property fmtid="{D5CDD505-2E9C-101B-9397-08002B2CF9AE}" pid="8" name="MSIP_Label_defa4170-0d19-0005-0004-bc88714345d2_ContentBits">
    <vt:lpwstr>0</vt:lpwstr>
  </property>
</Properties>
</file>